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987" r:id="rId3"/>
    <p:sldId id="639" r:id="rId4"/>
    <p:sldId id="988" r:id="rId5"/>
    <p:sldId id="632" r:id="rId6"/>
    <p:sldId id="633" r:id="rId7"/>
    <p:sldId id="992" r:id="rId8"/>
    <p:sldId id="993" r:id="rId9"/>
    <p:sldId id="634" r:id="rId10"/>
    <p:sldId id="994" r:id="rId11"/>
    <p:sldId id="635" r:id="rId12"/>
    <p:sldId id="991" r:id="rId13"/>
    <p:sldId id="636" r:id="rId14"/>
    <p:sldId id="995" r:id="rId15"/>
    <p:sldId id="637" r:id="rId16"/>
    <p:sldId id="996" r:id="rId17"/>
    <p:sldId id="997" r:id="rId18"/>
    <p:sldId id="999" r:id="rId19"/>
    <p:sldId id="638" r:id="rId20"/>
    <p:sldId id="1001" r:id="rId21"/>
    <p:sldId id="1000"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9FC11-1B1B-4FE4-B9F6-19260E0EEFDE}" type="datetimeFigureOut">
              <a:rPr kumimoji="1" lang="ja-JP" altLang="en-US" smtClean="0"/>
              <a:t>2021/9/6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5083A-E3B2-43B9-8550-AA4B5B659DB7}" type="slidenum">
              <a:rPr kumimoji="1" lang="ja-JP" altLang="en-US" smtClean="0"/>
              <a:t>‹#›</a:t>
            </a:fld>
            <a:endParaRPr kumimoji="1" lang="ja-JP" altLang="en-US"/>
          </a:p>
        </p:txBody>
      </p:sp>
    </p:spTree>
    <p:extLst>
      <p:ext uri="{BB962C8B-B14F-4D97-AF65-F5344CB8AC3E}">
        <p14:creationId xmlns:p14="http://schemas.microsoft.com/office/powerpoint/2010/main" val="2000422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eaLnBrk="0" fontAlgn="base" hangingPunct="0">
              <a:spcBef>
                <a:spcPct val="0"/>
              </a:spcBef>
              <a:spcAft>
                <a:spcPct val="0"/>
              </a:spcAft>
            </a:pPr>
            <a:r>
              <a:rPr kumimoji="0" lang="ja-JP" altLang="ja-JP" dirty="0">
                <a:solidFill>
                  <a:srgbClr val="333333"/>
                </a:solidFill>
                <a:latin typeface="HGS明朝E" panose="02020900000000000000" pitchFamily="18" charset="-128"/>
                <a:ea typeface="HGS明朝E" panose="02020900000000000000" pitchFamily="18" charset="-128"/>
              </a:rPr>
              <a:t>空間の価値を最大限に上げるためには、ひかりをしっかりと選定する必要があります。</a:t>
            </a:r>
            <a:endParaRPr kumimoji="0" lang="ja-JP" altLang="ja-JP" sz="1000" dirty="0">
              <a:latin typeface="HGS明朝E" panose="02020900000000000000" pitchFamily="18" charset="-128"/>
              <a:ea typeface="HGS明朝E" panose="02020900000000000000" pitchFamily="18" charset="-128"/>
            </a:endParaRPr>
          </a:p>
          <a:p>
            <a:pPr lvl="0" eaLnBrk="0" fontAlgn="base" hangingPunct="0">
              <a:spcBef>
                <a:spcPct val="0"/>
              </a:spcBef>
              <a:spcAft>
                <a:spcPct val="0"/>
              </a:spcAft>
            </a:pPr>
            <a:r>
              <a:rPr kumimoji="0" lang="ja-JP" altLang="ja-JP" dirty="0">
                <a:solidFill>
                  <a:srgbClr val="333333"/>
                </a:solidFill>
                <a:latin typeface="HGS明朝E" panose="02020900000000000000" pitchFamily="18" charset="-128"/>
                <a:ea typeface="HGS明朝E" panose="02020900000000000000" pitchFamily="18" charset="-128"/>
              </a:rPr>
              <a:t>選定を間違えるとせっかくの演出がマイナスの効果になり残念な結果を招いてしまいます。</a:t>
            </a:r>
            <a:endParaRPr kumimoji="0" lang="ja-JP" altLang="ja-JP" sz="1000" dirty="0">
              <a:latin typeface="HGS明朝E" panose="02020900000000000000" pitchFamily="18" charset="-128"/>
              <a:ea typeface="HGS明朝E" panose="02020900000000000000" pitchFamily="18"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B452C-8F43-4F6A-BD22-B53AF44DC2D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4589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女優ミラー　</a:t>
            </a:r>
            <a:r>
              <a:rPr kumimoji="1" lang="en-US" altLang="ja-JP" dirty="0"/>
              <a:t>amazon</a:t>
            </a:r>
            <a:r>
              <a:rPr kumimoji="1" lang="ja-JP" altLang="en-US" dirty="0"/>
              <a:t>で</a:t>
            </a:r>
            <a:r>
              <a:rPr kumimoji="1" lang="en-US" altLang="ja-JP" dirty="0"/>
              <a:t>14,000</a:t>
            </a:r>
            <a:r>
              <a:rPr kumimoji="1" lang="ja-JP" altLang="en-US" dirty="0"/>
              <a:t>円</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B452C-8F43-4F6A-BD22-B53AF44DC2D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97524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116CFB-284D-46F8-A4EE-A7E4354190B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2304CEF-0534-49A2-ADC1-70FB309DB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368E4C6-1209-468F-B5EF-AF1CEA43DA4F}"/>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5" name="フッター プレースホルダー 4">
            <a:extLst>
              <a:ext uri="{FF2B5EF4-FFF2-40B4-BE49-F238E27FC236}">
                <a16:creationId xmlns:a16="http://schemas.microsoft.com/office/drawing/2014/main" id="{E63D56AE-2BF3-4C28-9490-A2EC4C1EB5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D7A722-1626-4D2F-ADFE-3C04B16FE4C3}"/>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117669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69CF62-B9EB-46FF-8D25-C4432DE9747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218D152-DD43-415F-8BEA-54AED59DB7B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7A5A3C-BB08-4859-A663-CB88E5572D56}"/>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5" name="フッター プレースホルダー 4">
            <a:extLst>
              <a:ext uri="{FF2B5EF4-FFF2-40B4-BE49-F238E27FC236}">
                <a16:creationId xmlns:a16="http://schemas.microsoft.com/office/drawing/2014/main" id="{32418300-3E11-4842-B67C-239E08BBC9F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53650F-AE8C-42F0-8538-C0DE4C42E999}"/>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118157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A295BD0-3460-4EB4-994C-F2FD9BC2137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EF0BAF4-DF19-4C2F-87C9-9F292435E5A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872871-9BC0-41CE-94A2-922315C3905D}"/>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5" name="フッター プレースホルダー 4">
            <a:extLst>
              <a:ext uri="{FF2B5EF4-FFF2-40B4-BE49-F238E27FC236}">
                <a16:creationId xmlns:a16="http://schemas.microsoft.com/office/drawing/2014/main" id="{18571346-7647-4988-87EB-32E8A9838B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9BD4EAC-B47F-43DE-BA94-C4992722B35F}"/>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3038357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r>
              <a:rPr lang="en-US"/>
              <a:t>Akari　Lighting　design</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926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r>
              <a:rPr lang="en-US"/>
              <a:t>Akari　Lighting　design</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956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r>
              <a:rPr lang="en-US"/>
              <a:t>Akari　Lighting　design</a:t>
            </a:r>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716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r>
              <a:rPr lang="en-US"/>
              <a:t>Akari　Lighting　design</a:t>
            </a:r>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797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r>
              <a:rPr lang="en-US"/>
              <a:t>Akari　Lighting　design</a:t>
            </a:r>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409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a:t>Akari　Lighting　design</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09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a:t>Akari　Lighting　design</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273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a:t>Akari　Lighting　design</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753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D915A9-6FE1-40F5-B0AA-FE4742979BC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0C5E0D4-408B-46E6-A570-EE72A80AAAA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D1768F-DE65-42A3-B105-AE09726B2B2E}"/>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5" name="フッター プレースホルダー 4">
            <a:extLst>
              <a:ext uri="{FF2B5EF4-FFF2-40B4-BE49-F238E27FC236}">
                <a16:creationId xmlns:a16="http://schemas.microsoft.com/office/drawing/2014/main" id="{0B41B2EA-2BA4-4F37-B1FC-D988FF65F1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C2F17C-F3AF-497C-BA34-EC1356484BB3}"/>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311736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a:t>Akari　Lighting　design</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23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r>
              <a:rPr lang="en-US"/>
              <a:t>Akari　Lighting　design</a:t>
            </a:r>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738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r>
              <a:rPr lang="en-US"/>
              <a:t>Akari　Lighting　design</a:t>
            </a:r>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097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r>
              <a:rPr lang="en-US" altLang="ja-JP" dirty="0" err="1"/>
              <a:t>Akari</a:t>
            </a:r>
            <a:r>
              <a:rPr lang="ja-JP" altLang="en-US" dirty="0"/>
              <a:t>　</a:t>
            </a:r>
            <a:r>
              <a:rPr lang="en-US" altLang="ja-JP" dirty="0"/>
              <a:t>Lighting</a:t>
            </a:r>
            <a:r>
              <a:rPr lang="ja-JP" altLang="en-US" dirty="0"/>
              <a:t>　</a:t>
            </a:r>
            <a:r>
              <a:rPr lang="en-US" altLang="ja-JP" dirty="0"/>
              <a:t>design</a:t>
            </a:r>
            <a:endParaRPr lang="en-US" dirty="0"/>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pic>
        <p:nvPicPr>
          <p:cNvPr id="8" name="図 7" descr="挿絵, 抽象 が含まれている画像&#10;&#10;自動的に生成された説明">
            <a:extLst>
              <a:ext uri="{FF2B5EF4-FFF2-40B4-BE49-F238E27FC236}">
                <a16:creationId xmlns:a16="http://schemas.microsoft.com/office/drawing/2014/main" id="{ECDC9AA3-CDF7-44D6-8AE2-B17644E66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43856" y="17033"/>
            <a:ext cx="492723" cy="489663"/>
          </a:xfrm>
          <a:prstGeom prst="rect">
            <a:avLst/>
          </a:prstGeom>
        </p:spPr>
      </p:pic>
    </p:spTree>
    <p:extLst>
      <p:ext uri="{BB962C8B-B14F-4D97-AF65-F5344CB8AC3E}">
        <p14:creationId xmlns:p14="http://schemas.microsoft.com/office/powerpoint/2010/main" val="3159963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8220139" y="5003810"/>
            <a:ext cx="2743200" cy="365125"/>
          </a:xfrm>
        </p:spPr>
        <p:txBody>
          <a:bodyPr/>
          <a:lstStyle>
            <a:lvl1pPr>
              <a:defRPr lang="en-US" altLang="ja-JP" sz="3649" smtClean="0">
                <a:solidFill>
                  <a:srgbClr val="000000"/>
                </a:solidFill>
              </a:defRPr>
            </a:lvl1pPr>
          </a:lstStyle>
          <a:p>
            <a:pPr algn="r"/>
            <a:r>
              <a:rPr lang="en-US" altLang="ja-JP"/>
              <a:t>2015/12/10</a:t>
            </a:r>
            <a:endParaRPr lang="ja-JP" altLang="en-US"/>
          </a:p>
        </p:txBody>
      </p:sp>
      <p:sp>
        <p:nvSpPr>
          <p:cNvPr id="5" name="フッター プレースホルダー 4"/>
          <p:cNvSpPr>
            <a:spLocks noGrp="1"/>
          </p:cNvSpPr>
          <p:nvPr>
            <p:ph type="ftr" sz="quarter" idx="11"/>
          </p:nvPr>
        </p:nvSpPr>
        <p:spPr bwMode="gray">
          <a:xfrm>
            <a:off x="4038601" y="6356352"/>
            <a:ext cx="4728600" cy="365125"/>
          </a:xfrm>
        </p:spPr>
        <p:txBody>
          <a:bodyPr/>
          <a:lstStyle>
            <a:lvl1pPr>
              <a:defRPr>
                <a:latin typeface="+mj-lt"/>
              </a:defRPr>
            </a:lvl1pPr>
          </a:lstStyle>
          <a:p>
            <a:r>
              <a:rPr lang="en-US" altLang="ja-JP">
                <a:solidFill>
                  <a:srgbClr val="000000"/>
                </a:solidFill>
                <a:cs typeface="Times New Roman" pitchFamily="18" charset="0"/>
              </a:rPr>
              <a:t>Copyright © akari lighting planning All Rights Reserved.</a:t>
            </a:r>
            <a:endParaRPr lang="ja-JP" altLang="en-US">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9286638" y="5711039"/>
            <a:ext cx="2743200" cy="1031388"/>
          </a:xfrm>
        </p:spPr>
        <p:txBody>
          <a:bodyPr anchor="b">
            <a:spAutoFit/>
          </a:bodyPr>
          <a:lstStyle>
            <a:lvl1pPr>
              <a:defRPr sz="6158">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1" y="1"/>
            <a:ext cx="2383316"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53"/>
          </a:p>
        </p:txBody>
      </p:sp>
      <p:pic>
        <p:nvPicPr>
          <p:cNvPr id="9" name="図 8" descr="挿絵, 抽象 が含まれている画像&#10;&#10;自動的に生成された説明">
            <a:extLst>
              <a:ext uri="{FF2B5EF4-FFF2-40B4-BE49-F238E27FC236}">
                <a16:creationId xmlns:a16="http://schemas.microsoft.com/office/drawing/2014/main" id="{05E0668B-0B1A-4812-A910-7B00F4D4C69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2440" y="115574"/>
            <a:ext cx="367398" cy="365125"/>
          </a:xfrm>
          <a:prstGeom prst="rect">
            <a:avLst/>
          </a:prstGeom>
        </p:spPr>
      </p:pic>
    </p:spTree>
    <p:extLst>
      <p:ext uri="{BB962C8B-B14F-4D97-AF65-F5344CB8AC3E}">
        <p14:creationId xmlns:p14="http://schemas.microsoft.com/office/powerpoint/2010/main" val="2762485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本文2">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bwMode="gray">
          <a:xfrm>
            <a:off x="9184505" y="5690088"/>
            <a:ext cx="2743200" cy="1031388"/>
          </a:xfrm>
        </p:spPr>
        <p:txBody>
          <a:bodyPr vert="horz" lIns="91440" tIns="45720" rIns="91440" bIns="45720" rtlCol="0" anchor="b">
            <a:spAutoFit/>
          </a:bodyPr>
          <a:lstStyle>
            <a:lvl1pPr>
              <a:defRPr lang="ja-JP" altLang="en-US" sz="615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1" y="6420758"/>
            <a:ext cx="465836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r>
              <a:rPr lang="en-US"/>
              <a:t>Copyright © akari lighting planning All Rights Reserved.</a:t>
            </a:r>
          </a:p>
        </p:txBody>
      </p:sp>
      <p:sp>
        <p:nvSpPr>
          <p:cNvPr id="8" name="テキスト プレースホルダー 7"/>
          <p:cNvSpPr>
            <a:spLocks noGrp="1"/>
          </p:cNvSpPr>
          <p:nvPr>
            <p:ph type="body" sz="quarter" idx="13" hasCustomPrompt="1"/>
          </p:nvPr>
        </p:nvSpPr>
        <p:spPr bwMode="gray">
          <a:xfrm>
            <a:off x="264296" y="1036840"/>
            <a:ext cx="3597460" cy="4784323"/>
          </a:xfrm>
          <a:solidFill>
            <a:schemeClr val="bg1"/>
          </a:solidFill>
        </p:spPr>
        <p:txBody>
          <a:bodyPr wrap="none" bIns="0" rtlCol="0" anchor="ctr">
            <a:spAutoFit/>
          </a:bodyPr>
          <a:lstStyle>
            <a:lvl1pPr marL="0" indent="0">
              <a:buFontTx/>
              <a:buNone/>
              <a:defRPr lang="ja-JP" altLang="en-US" sz="34211">
                <a:solidFill>
                  <a:srgbClr val="B41AF1"/>
                </a:solidFill>
              </a:defRPr>
            </a:lvl1pPr>
          </a:lstStyle>
          <a:p>
            <a:pPr marL="0" lvl="0" defTabSz="1042737"/>
            <a:r>
              <a:rPr kumimoji="1" lang="en-US" altLang="ja-JP" dirty="0"/>
              <a:t>N</a:t>
            </a:r>
            <a:endParaRPr kumimoji="1" lang="ja-JP" altLang="en-US" dirty="0"/>
          </a:p>
        </p:txBody>
      </p:sp>
      <p:pic>
        <p:nvPicPr>
          <p:cNvPr id="10" name="図 9" descr="挿絵, 抽象 が含まれている画像&#10;&#10;自動的に生成された説明">
            <a:extLst>
              <a:ext uri="{FF2B5EF4-FFF2-40B4-BE49-F238E27FC236}">
                <a16:creationId xmlns:a16="http://schemas.microsoft.com/office/drawing/2014/main" id="{041C7BB7-5DF6-45A3-9AE3-1CAEC48A64C1}"/>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2440" y="115574"/>
            <a:ext cx="367398" cy="365125"/>
          </a:xfrm>
          <a:prstGeom prst="rect">
            <a:avLst/>
          </a:prstGeom>
        </p:spPr>
      </p:pic>
    </p:spTree>
    <p:extLst>
      <p:ext uri="{BB962C8B-B14F-4D97-AF65-F5344CB8AC3E}">
        <p14:creationId xmlns:p14="http://schemas.microsoft.com/office/powerpoint/2010/main" val="3088313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目次2">
    <p:spTree>
      <p:nvGrpSpPr>
        <p:cNvPr id="1" name=""/>
        <p:cNvGrpSpPr/>
        <p:nvPr/>
      </p:nvGrpSpPr>
      <p:grpSpPr>
        <a:xfrm>
          <a:off x="0" y="0"/>
          <a:ext cx="0" cy="0"/>
          <a:chOff x="0" y="0"/>
          <a:chExt cx="0" cy="0"/>
        </a:xfrm>
      </p:grpSpPr>
      <p:sp>
        <p:nvSpPr>
          <p:cNvPr id="4" name="正方形/長方形 3"/>
          <p:cNvSpPr/>
          <p:nvPr userDrawn="1"/>
        </p:nvSpPr>
        <p:spPr bwMode="gray">
          <a:xfrm>
            <a:off x="677032" y="1974544"/>
            <a:ext cx="3890216" cy="29089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53"/>
          </a:p>
        </p:txBody>
      </p:sp>
      <p:sp>
        <p:nvSpPr>
          <p:cNvPr id="3" name="サブタイトル 2"/>
          <p:cNvSpPr>
            <a:spLocks noGrp="1"/>
          </p:cNvSpPr>
          <p:nvPr>
            <p:ph type="subTitle" idx="1" hasCustomPrompt="1"/>
          </p:nvPr>
        </p:nvSpPr>
        <p:spPr bwMode="gray">
          <a:xfrm>
            <a:off x="4567249" y="1979539"/>
            <a:ext cx="7360457" cy="2903918"/>
          </a:xfrm>
        </p:spPr>
        <p:txBody>
          <a:bodyPr>
            <a:normAutofit/>
          </a:bodyPr>
          <a:lstStyle>
            <a:lvl1pPr marL="0" indent="0" algn="l">
              <a:lnSpc>
                <a:spcPct val="120000"/>
              </a:lnSpc>
              <a:spcBef>
                <a:spcPts val="0"/>
              </a:spcBef>
              <a:buNone/>
              <a:defRPr sz="3193">
                <a:latin typeface="+mj-lt"/>
                <a:ea typeface="+mj-ea"/>
              </a:defRPr>
            </a:lvl1pPr>
            <a:lvl2pPr marL="574705" indent="0" algn="ctr">
              <a:buNone/>
              <a:defRPr sz="2515"/>
            </a:lvl2pPr>
            <a:lvl3pPr marL="1149408" indent="0" algn="ctr">
              <a:buNone/>
              <a:defRPr sz="2263"/>
            </a:lvl3pPr>
            <a:lvl4pPr marL="1724113" indent="0" algn="ctr">
              <a:buNone/>
              <a:defRPr sz="2011"/>
            </a:lvl4pPr>
            <a:lvl5pPr marL="2298817" indent="0" algn="ctr">
              <a:buNone/>
              <a:defRPr sz="2011"/>
            </a:lvl5pPr>
            <a:lvl6pPr marL="2873522" indent="0" algn="ctr">
              <a:buNone/>
              <a:defRPr sz="2011"/>
            </a:lvl6pPr>
            <a:lvl7pPr marL="3448225" indent="0" algn="ctr">
              <a:buNone/>
              <a:defRPr sz="2011"/>
            </a:lvl7pPr>
            <a:lvl8pPr marL="4022929" indent="0" algn="ctr">
              <a:buNone/>
              <a:defRPr sz="2011"/>
            </a:lvl8pPr>
            <a:lvl9pPr marL="4597632" indent="0" algn="ctr">
              <a:buNone/>
              <a:defRPr sz="2011"/>
            </a:lvl9pPr>
          </a:lstStyle>
          <a:p>
            <a:r>
              <a:rPr kumimoji="1" lang="ja-JP" altLang="en-US"/>
              <a:t>コンテンツ</a:t>
            </a:r>
          </a:p>
        </p:txBody>
      </p:sp>
      <p:sp>
        <p:nvSpPr>
          <p:cNvPr id="6" name="スライド番号プレースホルダー 5"/>
          <p:cNvSpPr>
            <a:spLocks noGrp="1"/>
          </p:cNvSpPr>
          <p:nvPr>
            <p:ph type="sldNum" sz="quarter" idx="12"/>
          </p:nvPr>
        </p:nvSpPr>
        <p:spPr bwMode="gray">
          <a:xfrm>
            <a:off x="9184505" y="5690088"/>
            <a:ext cx="2743200" cy="1031388"/>
          </a:xfrm>
        </p:spPr>
        <p:txBody>
          <a:bodyPr vert="horz" lIns="91440" tIns="45720" rIns="91440" bIns="45720" rtlCol="0" anchor="b">
            <a:spAutoFit/>
          </a:bodyPr>
          <a:lstStyle>
            <a:lvl1pPr>
              <a:defRPr lang="ja-JP" altLang="en-US" sz="6158"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64772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r>
              <a:rPr lang="en-US"/>
              <a:t>Copyright © </a:t>
            </a:r>
            <a:r>
              <a:rPr lang="en-US" err="1"/>
              <a:t>akari</a:t>
            </a:r>
            <a:r>
              <a:rPr lang="en-US"/>
              <a:t> lighting planning All Rights Reserved.</a:t>
            </a:r>
          </a:p>
        </p:txBody>
      </p:sp>
      <p:sp>
        <p:nvSpPr>
          <p:cNvPr id="2" name="テキスト ボックス 1"/>
          <p:cNvSpPr txBox="1"/>
          <p:nvPr userDrawn="1"/>
        </p:nvSpPr>
        <p:spPr bwMode="gray">
          <a:xfrm>
            <a:off x="638531" y="1723342"/>
            <a:ext cx="3956532" cy="1429230"/>
          </a:xfrm>
          <a:prstGeom prst="rect">
            <a:avLst/>
          </a:prstGeom>
          <a:noFill/>
        </p:spPr>
        <p:txBody>
          <a:bodyPr wrap="none" tIns="82102" bIns="82102" rtlCol="0" anchor="ctr">
            <a:spAutoFit/>
          </a:bodyPr>
          <a:lstStyle/>
          <a:p>
            <a:r>
              <a:rPr kumimoji="1" lang="en-US" altLang="ja-JP" sz="8210" dirty="0">
                <a:solidFill>
                  <a:schemeClr val="bg1"/>
                </a:solidFill>
                <a:latin typeface="HGP明朝B" panose="02020800000000000000" pitchFamily="18" charset="-128"/>
                <a:ea typeface="HGP明朝B" panose="02020800000000000000" pitchFamily="18" charset="-128"/>
              </a:rPr>
              <a:t>contents</a:t>
            </a:r>
            <a:endParaRPr kumimoji="1" lang="ja-JP" altLang="en-US" sz="8210" dirty="0">
              <a:solidFill>
                <a:schemeClr val="bg1"/>
              </a:solidFill>
              <a:latin typeface="HGP明朝B" panose="02020800000000000000" pitchFamily="18" charset="-128"/>
              <a:ea typeface="HGP明朝B" panose="02020800000000000000" pitchFamily="18" charset="-128"/>
            </a:endParaRPr>
          </a:p>
        </p:txBody>
      </p:sp>
      <p:pic>
        <p:nvPicPr>
          <p:cNvPr id="9" name="図 8" descr="挿絵, 抽象 が含まれている画像&#10;&#10;自動的に生成された説明">
            <a:extLst>
              <a:ext uri="{FF2B5EF4-FFF2-40B4-BE49-F238E27FC236}">
                <a16:creationId xmlns:a16="http://schemas.microsoft.com/office/drawing/2014/main" id="{41314609-156D-4AE5-9C59-78399F2E1D5F}"/>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2440" y="115574"/>
            <a:ext cx="367398" cy="365125"/>
          </a:xfrm>
          <a:prstGeom prst="rect">
            <a:avLst/>
          </a:prstGeom>
        </p:spPr>
      </p:pic>
    </p:spTree>
    <p:extLst>
      <p:ext uri="{BB962C8B-B14F-4D97-AF65-F5344CB8AC3E}">
        <p14:creationId xmlns:p14="http://schemas.microsoft.com/office/powerpoint/2010/main" val="432687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本文3">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bwMode="gray">
          <a:xfrm>
            <a:off x="9184505" y="5716563"/>
            <a:ext cx="2743200" cy="1031388"/>
          </a:xfrm>
        </p:spPr>
        <p:txBody>
          <a:bodyPr vert="horz" lIns="91440" tIns="45720" rIns="91440" bIns="45720" rtlCol="0" anchor="b">
            <a:spAutoFit/>
          </a:bodyPr>
          <a:lstStyle>
            <a:lvl1pPr>
              <a:defRPr lang="en-US" altLang="ja-JP" sz="6158" smtClean="0">
                <a:solidFill>
                  <a:schemeClr val="bg1">
                    <a:lumMod val="75000"/>
                  </a:schemeClr>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4023720" y="6420758"/>
            <a:ext cx="4144560" cy="268449"/>
          </a:xfrm>
        </p:spPr>
        <p:txBody>
          <a:bodyPr vert="horz" lIns="91440" tIns="45720" rIns="91440" bIns="45720" rtlCol="0" anchor="ctr"/>
          <a:lstStyle>
            <a:lvl1pPr>
              <a:defRPr lang="en-US" sz="1255" smtClean="0">
                <a:solidFill>
                  <a:schemeClr val="bg1">
                    <a:lumMod val="75000"/>
                  </a:schemeClr>
                </a:solidFill>
                <a:latin typeface="+mj-lt"/>
                <a:cs typeface="Times New Roman" pitchFamily="18" charset="0"/>
              </a:defRPr>
            </a:lvl1pPr>
          </a:lstStyle>
          <a:p>
            <a:r>
              <a:rPr lang="en-US"/>
              <a:t>Copyright © hiroyuqui kawai All Rights Reserved.</a:t>
            </a:r>
          </a:p>
        </p:txBody>
      </p:sp>
      <p:sp>
        <p:nvSpPr>
          <p:cNvPr id="8" name="テキスト プレースホルダー 7"/>
          <p:cNvSpPr>
            <a:spLocks noGrp="1"/>
          </p:cNvSpPr>
          <p:nvPr>
            <p:ph type="body" sz="quarter" idx="13" hasCustomPrompt="1"/>
          </p:nvPr>
        </p:nvSpPr>
        <p:spPr bwMode="gray">
          <a:xfrm>
            <a:off x="264296" y="1220960"/>
            <a:ext cx="2297424" cy="3204916"/>
          </a:xfr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wrap="none" bIns="0" rtlCol="0" anchor="ctr">
            <a:spAutoFit/>
          </a:bodyPr>
          <a:lstStyle>
            <a:lvl1pPr marL="0" indent="0">
              <a:buFontTx/>
              <a:buNone/>
              <a:defRPr lang="ja-JP" altLang="en-US" sz="22807">
                <a:solidFill>
                  <a:schemeClr val="bg1"/>
                </a:solidFill>
                <a:effectLst>
                  <a:glow rad="101600">
                    <a:schemeClr val="tx2">
                      <a:lumMod val="75000"/>
                      <a:alpha val="60000"/>
                    </a:schemeClr>
                  </a:glow>
                </a:effectLst>
              </a:defRPr>
            </a:lvl1pPr>
          </a:lstStyle>
          <a:p>
            <a:pPr marL="0" lvl="0" defTabSz="1042737"/>
            <a:r>
              <a:rPr kumimoji="1" lang="en-US" altLang="ja-JP"/>
              <a:t>N</a:t>
            </a:r>
            <a:endParaRPr kumimoji="1" lang="ja-JP" altLang="en-US"/>
          </a:p>
        </p:txBody>
      </p:sp>
      <p:sp>
        <p:nvSpPr>
          <p:cNvPr id="41" name="図プレースホルダー 2"/>
          <p:cNvSpPr>
            <a:spLocks noGrp="1"/>
          </p:cNvSpPr>
          <p:nvPr>
            <p:ph type="pic" sz="quarter" idx="14" hasCustomPrompt="1"/>
          </p:nvPr>
        </p:nvSpPr>
        <p:spPr bwMode="gray">
          <a:xfrm>
            <a:off x="-1" y="1137720"/>
            <a:ext cx="8041108" cy="3371394"/>
          </a:xfrm>
        </p:spPr>
        <p:txBody>
          <a:bodyPr>
            <a:normAutofit/>
          </a:bodyPr>
          <a:lstStyle>
            <a:lvl1pPr marL="0" indent="0">
              <a:buFontTx/>
              <a:buNone/>
              <a:defRPr sz="2737">
                <a:solidFill>
                  <a:schemeClr val="accent2"/>
                </a:solidFill>
              </a:defRPr>
            </a:lvl1pPr>
          </a:lstStyle>
          <a:p>
            <a:r>
              <a:rPr kumimoji="1" lang="en-US" altLang="ja-JP"/>
              <a:t>※</a:t>
            </a:r>
            <a:r>
              <a:rPr kumimoji="1" lang="ja-JP" altLang="en-US"/>
              <a:t>画像の挿入</a:t>
            </a:r>
          </a:p>
        </p:txBody>
      </p:sp>
      <p:sp>
        <p:nvSpPr>
          <p:cNvPr id="43" name="図プレースホルダー 2"/>
          <p:cNvSpPr>
            <a:spLocks noGrp="1"/>
          </p:cNvSpPr>
          <p:nvPr>
            <p:ph type="pic" sz="quarter" idx="16" hasCustomPrompt="1"/>
          </p:nvPr>
        </p:nvSpPr>
        <p:spPr bwMode="gray">
          <a:xfrm>
            <a:off x="8041106" y="1137720"/>
            <a:ext cx="4152704" cy="3371394"/>
          </a:xfrm>
        </p:spPr>
        <p:txBody>
          <a:bodyPr>
            <a:normAutofit/>
          </a:bodyPr>
          <a:lstStyle>
            <a:lvl1pPr marL="0" indent="0" algn="r">
              <a:buFontTx/>
              <a:buNone/>
              <a:defRPr sz="2737">
                <a:solidFill>
                  <a:schemeClr val="accent2"/>
                </a:solidFill>
              </a:defRPr>
            </a:lvl1pPr>
          </a:lstStyle>
          <a:p>
            <a:r>
              <a:rPr kumimoji="1" lang="en-US" altLang="ja-JP"/>
              <a:t>※</a:t>
            </a:r>
            <a:r>
              <a:rPr kumimoji="1" lang="ja-JP" altLang="en-US"/>
              <a:t>画像の挿入</a:t>
            </a:r>
          </a:p>
        </p:txBody>
      </p:sp>
      <p:pic>
        <p:nvPicPr>
          <p:cNvPr id="10" name="図 9" descr="挿絵, 抽象 が含まれている画像&#10;&#10;自動的に生成された説明">
            <a:extLst>
              <a:ext uri="{FF2B5EF4-FFF2-40B4-BE49-F238E27FC236}">
                <a16:creationId xmlns:a16="http://schemas.microsoft.com/office/drawing/2014/main" id="{CD1B08AE-0173-43FB-8684-E7A73C9CC16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62440" y="115574"/>
            <a:ext cx="367398" cy="365125"/>
          </a:xfrm>
          <a:prstGeom prst="rect">
            <a:avLst/>
          </a:prstGeom>
        </p:spPr>
      </p:pic>
    </p:spTree>
    <p:extLst>
      <p:ext uri="{BB962C8B-B14F-4D97-AF65-F5344CB8AC3E}">
        <p14:creationId xmlns:p14="http://schemas.microsoft.com/office/powerpoint/2010/main" val="3421060868"/>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A1D8D2-0534-41C6-8DFF-7735549CF7E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84BDD49-A8DF-4EE1-995B-D0CDF2D5F6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623C21B-16C3-4E98-B124-7F1C4677131E}"/>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5" name="フッター プレースホルダー 4">
            <a:extLst>
              <a:ext uri="{FF2B5EF4-FFF2-40B4-BE49-F238E27FC236}">
                <a16:creationId xmlns:a16="http://schemas.microsoft.com/office/drawing/2014/main" id="{88ABBCAE-DD05-4781-8AB9-A1440A9688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8BC5CF-E52D-48F0-82B1-1FBB1897CB33}"/>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196969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CA95B1-74B6-4732-A2FB-74F8331DE9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D305BBB-F44C-4D65-A4C9-F53100E56A5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70C7DD9-0C90-46B2-BF93-415B0162BA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58A72F8-D05C-4E79-A03B-BA17DD0BD7FF}"/>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6" name="フッター プレースホルダー 5">
            <a:extLst>
              <a:ext uri="{FF2B5EF4-FFF2-40B4-BE49-F238E27FC236}">
                <a16:creationId xmlns:a16="http://schemas.microsoft.com/office/drawing/2014/main" id="{CF22E380-3012-45A6-8352-B67D4ACCB1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09AAD3E-C826-4C8B-883A-03DF21B3FAFE}"/>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408256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DDE962-0788-4F85-82D7-8BDC07BD831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14E7498-D43D-422A-AD65-E7EEF98ED7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916C559-230A-4AD3-9580-A4FB5CDC7EF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06F53AA-C7A4-4731-88F5-DED419F21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5A03A56-D9F0-4CA1-90CA-94955D75806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A276505-2BB1-430D-8566-720C2B093A07}"/>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8" name="フッター プレースホルダー 7">
            <a:extLst>
              <a:ext uri="{FF2B5EF4-FFF2-40B4-BE49-F238E27FC236}">
                <a16:creationId xmlns:a16="http://schemas.microsoft.com/office/drawing/2014/main" id="{6EB766D5-B181-4564-9744-FBA13A553CA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D9246E1-44EC-426B-A19B-DC57AFDC49F2}"/>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395501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8A7D0-0C50-446D-BEAD-ECFB8A9488E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875EBE6-CA16-4344-84BF-26F6EC089296}"/>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4" name="フッター プレースホルダー 3">
            <a:extLst>
              <a:ext uri="{FF2B5EF4-FFF2-40B4-BE49-F238E27FC236}">
                <a16:creationId xmlns:a16="http://schemas.microsoft.com/office/drawing/2014/main" id="{D1DACF31-E1BF-4608-9B59-45A7D3A59C7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0B90F31-9E7C-4CAE-A249-23E47BFFAFDA}"/>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101474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F25552A-03B3-468D-966D-ACC536177B08}"/>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3" name="フッター プレースホルダー 2">
            <a:extLst>
              <a:ext uri="{FF2B5EF4-FFF2-40B4-BE49-F238E27FC236}">
                <a16:creationId xmlns:a16="http://schemas.microsoft.com/office/drawing/2014/main" id="{CDE2D328-6ABF-4008-BEBD-557A8A55487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A74FFAD-22CD-4C85-BA04-DC564E618CCA}"/>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267179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CDCB85-81FA-4086-9235-8925BAE6495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0AF1E91-4129-4043-9DB0-AB424A02B9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B87AF11-9EA0-4863-B2E8-C02216B55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E44275F-AB94-4896-8FF4-E450B07F8611}"/>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6" name="フッター プレースホルダー 5">
            <a:extLst>
              <a:ext uri="{FF2B5EF4-FFF2-40B4-BE49-F238E27FC236}">
                <a16:creationId xmlns:a16="http://schemas.microsoft.com/office/drawing/2014/main" id="{265D89FA-FAEC-4C12-A7E2-5E692697DF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2487F77-6E0E-4B18-8E5B-22CAC4182875}"/>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216523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6927E-9F39-441F-8806-C4C5F4FFD5A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63B3B40-A1E7-4AD2-B7E9-3C0F56F95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5A11FC8-6954-4A90-9C9B-F096BE5A7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7EDB705-BF9F-4053-8716-042942004C89}"/>
              </a:ext>
            </a:extLst>
          </p:cNvPr>
          <p:cNvSpPr>
            <a:spLocks noGrp="1"/>
          </p:cNvSpPr>
          <p:nvPr>
            <p:ph type="dt" sz="half" idx="10"/>
          </p:nvPr>
        </p:nvSpPr>
        <p:spPr/>
        <p:txBody>
          <a:bodyPr/>
          <a:lstStyle/>
          <a:p>
            <a:fld id="{568FB1EF-D3E7-4C88-B38A-635A09459E38}" type="datetimeFigureOut">
              <a:rPr kumimoji="1" lang="ja-JP" altLang="en-US" smtClean="0"/>
              <a:t>2021/9/6</a:t>
            </a:fld>
            <a:endParaRPr kumimoji="1" lang="ja-JP" altLang="en-US"/>
          </a:p>
        </p:txBody>
      </p:sp>
      <p:sp>
        <p:nvSpPr>
          <p:cNvPr id="6" name="フッター プレースホルダー 5">
            <a:extLst>
              <a:ext uri="{FF2B5EF4-FFF2-40B4-BE49-F238E27FC236}">
                <a16:creationId xmlns:a16="http://schemas.microsoft.com/office/drawing/2014/main" id="{99ECD149-7723-4D3C-A2A1-4BBED5D1738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E290E4-0CD9-4171-85F1-9EF4370ED132}"/>
              </a:ext>
            </a:extLst>
          </p:cNvPr>
          <p:cNvSpPr>
            <a:spLocks noGrp="1"/>
          </p:cNvSpPr>
          <p:nvPr>
            <p:ph type="sldNum" sz="quarter" idx="12"/>
          </p:nvPr>
        </p:nvSpPr>
        <p:spPr/>
        <p:txBody>
          <a:body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100996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378C773-2ED0-45F2-89C2-A6F91C74C4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50358B-F771-4FB8-A083-416E67129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CE2086-A7C1-45C5-8366-96592E4D8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FB1EF-D3E7-4C88-B38A-635A09459E38}" type="datetimeFigureOut">
              <a:rPr kumimoji="1" lang="ja-JP" altLang="en-US" smtClean="0"/>
              <a:t>2021/9/6</a:t>
            </a:fld>
            <a:endParaRPr kumimoji="1" lang="ja-JP" altLang="en-US"/>
          </a:p>
        </p:txBody>
      </p:sp>
      <p:sp>
        <p:nvSpPr>
          <p:cNvPr id="5" name="フッター プレースホルダー 4">
            <a:extLst>
              <a:ext uri="{FF2B5EF4-FFF2-40B4-BE49-F238E27FC236}">
                <a16:creationId xmlns:a16="http://schemas.microsoft.com/office/drawing/2014/main" id="{681D8020-795C-477F-B300-DE4584F4E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176780D-DB35-476E-8090-2FD2CCECA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F5432-D423-4B00-ABBD-9CA5B04F6296}" type="slidenum">
              <a:rPr kumimoji="1" lang="ja-JP" altLang="en-US" smtClean="0"/>
              <a:t>‹#›</a:t>
            </a:fld>
            <a:endParaRPr kumimoji="1" lang="ja-JP" altLang="en-US"/>
          </a:p>
        </p:txBody>
      </p:sp>
    </p:spTree>
    <p:extLst>
      <p:ext uri="{BB962C8B-B14F-4D97-AF65-F5344CB8AC3E}">
        <p14:creationId xmlns:p14="http://schemas.microsoft.com/office/powerpoint/2010/main" val="1207904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a:t>Akari　Lighting　design</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287669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descr="動物, 海洋生物 が含まれている画像&#10;&#10;自動的に生成された説明">
            <a:extLst>
              <a:ext uri="{FF2B5EF4-FFF2-40B4-BE49-F238E27FC236}">
                <a16:creationId xmlns:a16="http://schemas.microsoft.com/office/drawing/2014/main" id="{34243DF9-8283-48C2-88F5-604475D1B4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43"/>
          <a:stretch/>
        </p:blipFill>
        <p:spPr>
          <a:xfrm>
            <a:off x="-2" y="10"/>
            <a:ext cx="1219200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Univers"/>
              <a:ea typeface="+mn-ea"/>
              <a:cs typeface="+mn-cs"/>
            </a:endParaRPr>
          </a:p>
        </p:txBody>
      </p:sp>
      <p:sp>
        <p:nvSpPr>
          <p:cNvPr id="12" name="タイトル 11">
            <a:extLst>
              <a:ext uri="{FF2B5EF4-FFF2-40B4-BE49-F238E27FC236}">
                <a16:creationId xmlns:a16="http://schemas.microsoft.com/office/drawing/2014/main" id="{4EFFA21C-71FA-483B-801F-280D6E861ED4}"/>
              </a:ext>
            </a:extLst>
          </p:cNvPr>
          <p:cNvSpPr txBox="1">
            <a:spLocks noGrp="1"/>
          </p:cNvSpPr>
          <p:nvPr>
            <p:ph type="ctrTitle"/>
          </p:nvPr>
        </p:nvSpPr>
        <p:spPr>
          <a:xfrm>
            <a:off x="1523999" y="2998695"/>
            <a:ext cx="9144000" cy="86060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kumimoji="1" lang="ja-JP" altLang="en-US" sz="4800" dirty="0">
                <a:latin typeface="HGP明朝B" panose="02020800000000000000" pitchFamily="18" charset="-128"/>
                <a:ea typeface="HGP明朝B" panose="02020800000000000000" pitchFamily="18" charset="-128"/>
                <a:cs typeface="+mj-cs"/>
              </a:rPr>
              <a:t>器具を選ぶ　</a:t>
            </a:r>
            <a:r>
              <a:rPr kumimoji="1" lang="en-US" altLang="ja-JP" sz="4800" dirty="0">
                <a:latin typeface="HGP明朝B" panose="02020800000000000000" pitchFamily="18" charset="-128"/>
                <a:ea typeface="HGP明朝B" panose="02020800000000000000" pitchFamily="18" charset="-128"/>
                <a:cs typeface="+mj-cs"/>
              </a:rPr>
              <a:t>7</a:t>
            </a:r>
            <a:r>
              <a:rPr kumimoji="1" lang="ja-JP" altLang="en-US" sz="4800" dirty="0">
                <a:latin typeface="HGP明朝B" panose="02020800000000000000" pitchFamily="18" charset="-128"/>
                <a:ea typeface="HGP明朝B" panose="02020800000000000000" pitchFamily="18" charset="-128"/>
                <a:cs typeface="+mj-cs"/>
              </a:rPr>
              <a:t>つのポイント</a:t>
            </a:r>
            <a:endParaRPr kumimoji="1" lang="en-US" altLang="ja-JP" sz="4800" dirty="0">
              <a:latin typeface="HGP明朝B" panose="02020800000000000000" pitchFamily="18" charset="-128"/>
              <a:ea typeface="HGP明朝B" panose="02020800000000000000" pitchFamily="18" charset="-128"/>
              <a:cs typeface="+mj-cs"/>
            </a:endParaRPr>
          </a:p>
        </p:txBody>
      </p:sp>
    </p:spTree>
    <p:extLst>
      <p:ext uri="{BB962C8B-B14F-4D97-AF65-F5344CB8AC3E}">
        <p14:creationId xmlns:p14="http://schemas.microsoft.com/office/powerpoint/2010/main" val="28944545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95F9BB2-A56D-4A30-AA21-37AD74F8E92A}"/>
              </a:ext>
            </a:extLst>
          </p:cNvPr>
          <p:cNvSpPr/>
          <p:nvPr/>
        </p:nvSpPr>
        <p:spPr>
          <a:xfrm>
            <a:off x="5083733" y="3651309"/>
            <a:ext cx="6744749" cy="778078"/>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4" name="正方形/長方形 3">
            <a:extLst>
              <a:ext uri="{FF2B5EF4-FFF2-40B4-BE49-F238E27FC236}">
                <a16:creationId xmlns:a16="http://schemas.microsoft.com/office/drawing/2014/main" id="{4F32E560-EA18-4F3C-98E8-55865C19E587}"/>
              </a:ext>
            </a:extLst>
          </p:cNvPr>
          <p:cNvSpPr/>
          <p:nvPr/>
        </p:nvSpPr>
        <p:spPr>
          <a:xfrm>
            <a:off x="194006" y="197985"/>
            <a:ext cx="4276267" cy="6132352"/>
          </a:xfrm>
          <a:prstGeom prst="rect">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3BB322F-2CDC-43E0-8F39-14A260A28BCB}"/>
              </a:ext>
            </a:extLst>
          </p:cNvPr>
          <p:cNvSpPr/>
          <p:nvPr/>
        </p:nvSpPr>
        <p:spPr>
          <a:xfrm>
            <a:off x="5471033" y="3685813"/>
            <a:ext cx="582723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④　光の明るさを考える</a:t>
            </a:r>
            <a:endParaRPr kumimoji="1" lang="ja-JP" altLang="en-US"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endParaRPr>
          </a:p>
        </p:txBody>
      </p:sp>
      <p:sp>
        <p:nvSpPr>
          <p:cNvPr id="10" name="テキスト ボックス 9">
            <a:extLst>
              <a:ext uri="{FF2B5EF4-FFF2-40B4-BE49-F238E27FC236}">
                <a16:creationId xmlns:a16="http://schemas.microsoft.com/office/drawing/2014/main" id="{0401464E-F8C0-48E3-888B-C052AE87F5BD}"/>
              </a:ext>
            </a:extLst>
          </p:cNvPr>
          <p:cNvSpPr txBox="1"/>
          <p:nvPr/>
        </p:nvSpPr>
        <p:spPr>
          <a:xfrm>
            <a:off x="10054371" y="1434583"/>
            <a:ext cx="98456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4</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99DBA01-144D-4175-9365-5105919FBBCB}"/>
              </a:ext>
            </a:extLst>
          </p:cNvPr>
          <p:cNvSpPr/>
          <p:nvPr/>
        </p:nvSpPr>
        <p:spPr>
          <a:xfrm>
            <a:off x="5083733" y="5572162"/>
            <a:ext cx="6589887"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③の可変型。最近は複数回路をまとめて制御できるコントロールユニットが安価になり使いやすくなりました。</a:t>
            </a:r>
            <a:endParaRPr kumimoji="0" lang="ja-JP" altLang="ja-JP" sz="11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
        <p:nvSpPr>
          <p:cNvPr id="12" name="正方形/長方形 11">
            <a:extLst>
              <a:ext uri="{FF2B5EF4-FFF2-40B4-BE49-F238E27FC236}">
                <a16:creationId xmlns:a16="http://schemas.microsoft.com/office/drawing/2014/main" id="{08A46407-2561-4852-A14B-9A60AFCA20E8}"/>
              </a:ext>
            </a:extLst>
          </p:cNvPr>
          <p:cNvSpPr/>
          <p:nvPr/>
        </p:nvSpPr>
        <p:spPr>
          <a:xfrm>
            <a:off x="9362125" y="4630723"/>
            <a:ext cx="2827090" cy="4832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ED7D31">
                  <a:lumMod val="50000"/>
                </a:srgbClr>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CEFF6B7E-8E04-4909-8CAA-66FA981649DA}"/>
              </a:ext>
            </a:extLst>
          </p:cNvPr>
          <p:cNvSpPr txBox="1"/>
          <p:nvPr/>
        </p:nvSpPr>
        <p:spPr>
          <a:xfrm>
            <a:off x="9324173" y="4650577"/>
            <a:ext cx="2954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調光スイッチの選定</a:t>
            </a:r>
            <a:endParaRPr kumimoji="1" lang="ja-JP" altLang="en-US"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13" name="正方形/長方形 12">
            <a:extLst>
              <a:ext uri="{FF2B5EF4-FFF2-40B4-BE49-F238E27FC236}">
                <a16:creationId xmlns:a16="http://schemas.microsoft.com/office/drawing/2014/main" id="{995073B9-FC53-4844-9604-F09302F1A871}"/>
              </a:ext>
            </a:extLst>
          </p:cNvPr>
          <p:cNvSpPr/>
          <p:nvPr/>
        </p:nvSpPr>
        <p:spPr>
          <a:xfrm>
            <a:off x="8036661" y="302004"/>
            <a:ext cx="2827090" cy="2827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F3912F0F-1927-4EC9-987B-3920D04CE276}"/>
              </a:ext>
            </a:extLst>
          </p:cNvPr>
          <p:cNvSpPr txBox="1"/>
          <p:nvPr/>
        </p:nvSpPr>
        <p:spPr>
          <a:xfrm>
            <a:off x="8227756" y="361494"/>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3988CFB9-B855-4721-9C61-9093E001D88C}"/>
              </a:ext>
            </a:extLst>
          </p:cNvPr>
          <p:cNvSpPr txBox="1"/>
          <p:nvPr/>
        </p:nvSpPr>
        <p:spPr>
          <a:xfrm>
            <a:off x="9047691" y="1434583"/>
            <a:ext cx="98456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4</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pic>
        <p:nvPicPr>
          <p:cNvPr id="8" name="図 7">
            <a:extLst>
              <a:ext uri="{FF2B5EF4-FFF2-40B4-BE49-F238E27FC236}">
                <a16:creationId xmlns:a16="http://schemas.microsoft.com/office/drawing/2014/main" id="{98D8991A-D417-460D-B4B5-B20EE8C01408}"/>
              </a:ext>
            </a:extLst>
          </p:cNvPr>
          <p:cNvPicPr>
            <a:picLocks noChangeAspect="1"/>
          </p:cNvPicPr>
          <p:nvPr/>
        </p:nvPicPr>
        <p:blipFill>
          <a:blip r:embed="rId2"/>
          <a:stretch>
            <a:fillRect/>
          </a:stretch>
        </p:blipFill>
        <p:spPr>
          <a:xfrm>
            <a:off x="291713" y="3264161"/>
            <a:ext cx="4012615" cy="2462871"/>
          </a:xfrm>
          <a:prstGeom prst="rect">
            <a:avLst/>
          </a:prstGeom>
        </p:spPr>
      </p:pic>
      <p:sp>
        <p:nvSpPr>
          <p:cNvPr id="17" name="正方形/長方形 16">
            <a:extLst>
              <a:ext uri="{FF2B5EF4-FFF2-40B4-BE49-F238E27FC236}">
                <a16:creationId xmlns:a16="http://schemas.microsoft.com/office/drawing/2014/main" id="{9091C209-7ED0-4732-9CEB-4D9933888835}"/>
              </a:ext>
            </a:extLst>
          </p:cNvPr>
          <p:cNvSpPr/>
          <p:nvPr/>
        </p:nvSpPr>
        <p:spPr>
          <a:xfrm>
            <a:off x="4119613" y="452387"/>
            <a:ext cx="616016" cy="2676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6" name="図 15">
            <a:extLst>
              <a:ext uri="{FF2B5EF4-FFF2-40B4-BE49-F238E27FC236}">
                <a16:creationId xmlns:a16="http://schemas.microsoft.com/office/drawing/2014/main" id="{D0F6A448-BDC2-46C1-80C2-FB7543859F90}"/>
              </a:ext>
            </a:extLst>
          </p:cNvPr>
          <p:cNvPicPr>
            <a:picLocks noChangeAspect="1"/>
          </p:cNvPicPr>
          <p:nvPr/>
        </p:nvPicPr>
        <p:blipFill>
          <a:blip r:embed="rId3"/>
          <a:stretch>
            <a:fillRect/>
          </a:stretch>
        </p:blipFill>
        <p:spPr>
          <a:xfrm>
            <a:off x="576309" y="934810"/>
            <a:ext cx="6589887" cy="1552945"/>
          </a:xfrm>
          <a:prstGeom prst="rect">
            <a:avLst/>
          </a:prstGeom>
        </p:spPr>
      </p:pic>
    </p:spTree>
    <p:extLst>
      <p:ext uri="{BB962C8B-B14F-4D97-AF65-F5344CB8AC3E}">
        <p14:creationId xmlns:p14="http://schemas.microsoft.com/office/powerpoint/2010/main" val="360039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24267A1-7DF5-4D6B-B27A-84807A6D65D0}"/>
              </a:ext>
            </a:extLst>
          </p:cNvPr>
          <p:cNvPicPr>
            <a:picLocks noChangeAspect="1"/>
          </p:cNvPicPr>
          <p:nvPr/>
        </p:nvPicPr>
        <p:blipFill>
          <a:blip r:embed="rId2"/>
          <a:stretch>
            <a:fillRect/>
          </a:stretch>
        </p:blipFill>
        <p:spPr>
          <a:xfrm>
            <a:off x="0" y="0"/>
            <a:ext cx="4048125" cy="4048125"/>
          </a:xfrm>
          <a:prstGeom prst="rect">
            <a:avLst/>
          </a:prstGeom>
        </p:spPr>
      </p:pic>
      <p:pic>
        <p:nvPicPr>
          <p:cNvPr id="4" name="図 3">
            <a:extLst>
              <a:ext uri="{FF2B5EF4-FFF2-40B4-BE49-F238E27FC236}">
                <a16:creationId xmlns:a16="http://schemas.microsoft.com/office/drawing/2014/main" id="{489A3F74-4CE2-47FA-8477-2631E79ACFA8}"/>
              </a:ext>
            </a:extLst>
          </p:cNvPr>
          <p:cNvPicPr>
            <a:picLocks noChangeAspect="1"/>
          </p:cNvPicPr>
          <p:nvPr/>
        </p:nvPicPr>
        <p:blipFill>
          <a:blip r:embed="rId3"/>
          <a:stretch>
            <a:fillRect/>
          </a:stretch>
        </p:blipFill>
        <p:spPr>
          <a:xfrm>
            <a:off x="2800952" y="3288529"/>
            <a:ext cx="3651334" cy="3651334"/>
          </a:xfrm>
          <a:prstGeom prst="rect">
            <a:avLst/>
          </a:prstGeom>
        </p:spPr>
      </p:pic>
      <p:pic>
        <p:nvPicPr>
          <p:cNvPr id="5" name="図 4">
            <a:extLst>
              <a:ext uri="{FF2B5EF4-FFF2-40B4-BE49-F238E27FC236}">
                <a16:creationId xmlns:a16="http://schemas.microsoft.com/office/drawing/2014/main" id="{17851A3A-CF8C-4DAB-AF4C-A97964C668C5}"/>
              </a:ext>
            </a:extLst>
          </p:cNvPr>
          <p:cNvPicPr>
            <a:picLocks noChangeAspect="1"/>
          </p:cNvPicPr>
          <p:nvPr/>
        </p:nvPicPr>
        <p:blipFill>
          <a:blip r:embed="rId4"/>
          <a:stretch>
            <a:fillRect/>
          </a:stretch>
        </p:blipFill>
        <p:spPr>
          <a:xfrm>
            <a:off x="6452286" y="0"/>
            <a:ext cx="5238750" cy="3990975"/>
          </a:xfrm>
          <a:prstGeom prst="rect">
            <a:avLst/>
          </a:prstGeom>
        </p:spPr>
      </p:pic>
      <p:pic>
        <p:nvPicPr>
          <p:cNvPr id="3" name="図 2">
            <a:extLst>
              <a:ext uri="{FF2B5EF4-FFF2-40B4-BE49-F238E27FC236}">
                <a16:creationId xmlns:a16="http://schemas.microsoft.com/office/drawing/2014/main" id="{B5B0E4C1-70F1-4A0D-BB77-BEBEAF08A05A}"/>
              </a:ext>
            </a:extLst>
          </p:cNvPr>
          <p:cNvPicPr>
            <a:picLocks noChangeAspect="1"/>
          </p:cNvPicPr>
          <p:nvPr/>
        </p:nvPicPr>
        <p:blipFill rotWithShape="1">
          <a:blip r:embed="rId5"/>
          <a:srcRect l="20999" t="14287" r="20999" b="14105"/>
          <a:stretch/>
        </p:blipFill>
        <p:spPr>
          <a:xfrm>
            <a:off x="8181475" y="3763385"/>
            <a:ext cx="4010526" cy="3094615"/>
          </a:xfrm>
          <a:prstGeom prst="rect">
            <a:avLst/>
          </a:prstGeom>
        </p:spPr>
      </p:pic>
    </p:spTree>
    <p:extLst>
      <p:ext uri="{BB962C8B-B14F-4D97-AF65-F5344CB8AC3E}">
        <p14:creationId xmlns:p14="http://schemas.microsoft.com/office/powerpoint/2010/main" val="845551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3A38D4C-FD20-40A5-889F-A48734684581}"/>
              </a:ext>
            </a:extLst>
          </p:cNvPr>
          <p:cNvSpPr/>
          <p:nvPr/>
        </p:nvSpPr>
        <p:spPr>
          <a:xfrm>
            <a:off x="511728" y="302004"/>
            <a:ext cx="2827090" cy="2827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95F9BB2-A56D-4A30-AA21-37AD74F8E92A}"/>
              </a:ext>
            </a:extLst>
          </p:cNvPr>
          <p:cNvSpPr/>
          <p:nvPr/>
        </p:nvSpPr>
        <p:spPr>
          <a:xfrm>
            <a:off x="511728" y="3651309"/>
            <a:ext cx="6744749" cy="7780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4F32E560-EA18-4F3C-98E8-55865C19E587}"/>
              </a:ext>
            </a:extLst>
          </p:cNvPr>
          <p:cNvSpPr/>
          <p:nvPr/>
        </p:nvSpPr>
        <p:spPr>
          <a:xfrm>
            <a:off x="7659149" y="362824"/>
            <a:ext cx="4276267" cy="6132352"/>
          </a:xfrm>
          <a:prstGeom prst="rect">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BDB64BF-7B40-4B2C-A534-3F1B5D6107E1}"/>
              </a:ext>
            </a:extLst>
          </p:cNvPr>
          <p:cNvSpPr/>
          <p:nvPr/>
        </p:nvSpPr>
        <p:spPr>
          <a:xfrm>
            <a:off x="-4195" y="4630723"/>
            <a:ext cx="4450360" cy="4832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ED7D31">
                  <a:lumMod val="50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D62610B-E4F0-4921-A468-3A87BA57C11A}"/>
              </a:ext>
            </a:extLst>
          </p:cNvPr>
          <p:cNvSpPr txBox="1"/>
          <p:nvPr/>
        </p:nvSpPr>
        <p:spPr>
          <a:xfrm>
            <a:off x="511728" y="5689724"/>
            <a:ext cx="64013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上品な光は眩しさがありません。眩しさは不快指数を上げてしまいます。</a:t>
            </a:r>
            <a:endParaRPr kumimoji="0" lang="ja-JP" altLang="ja-JP" sz="11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
        <p:nvSpPr>
          <p:cNvPr id="9" name="テキスト ボックス 8">
            <a:extLst>
              <a:ext uri="{FF2B5EF4-FFF2-40B4-BE49-F238E27FC236}">
                <a16:creationId xmlns:a16="http://schemas.microsoft.com/office/drawing/2014/main" id="{40545A71-E72E-48EC-8805-1AD9FDEACC99}"/>
              </a:ext>
            </a:extLst>
          </p:cNvPr>
          <p:cNvSpPr txBox="1"/>
          <p:nvPr/>
        </p:nvSpPr>
        <p:spPr>
          <a:xfrm>
            <a:off x="702823" y="361494"/>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401464E-F8C0-48E3-888B-C052AE87F5BD}"/>
              </a:ext>
            </a:extLst>
          </p:cNvPr>
          <p:cNvSpPr txBox="1"/>
          <p:nvPr/>
        </p:nvSpPr>
        <p:spPr>
          <a:xfrm>
            <a:off x="1522758" y="1434583"/>
            <a:ext cx="93326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5</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E192389-9519-4D04-8866-C4F0C92A4366}"/>
              </a:ext>
            </a:extLst>
          </p:cNvPr>
          <p:cNvSpPr txBox="1"/>
          <p:nvPr/>
        </p:nvSpPr>
        <p:spPr>
          <a:xfrm>
            <a:off x="197141" y="4651630"/>
            <a:ext cx="4595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グレアレス　深型　フード</a:t>
            </a:r>
            <a:r>
              <a:rPr kumimoji="0" lang="ja-JP" altLang="ja-JP"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　</a:t>
            </a:r>
            <a:endPar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D798A72B-723B-4BFD-A24D-5F62C5CB19DA}"/>
              </a:ext>
            </a:extLst>
          </p:cNvPr>
          <p:cNvSpPr/>
          <p:nvPr/>
        </p:nvSpPr>
        <p:spPr>
          <a:xfrm>
            <a:off x="1160378" y="3664875"/>
            <a:ext cx="480131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⑤　眩しさを減らす</a:t>
            </a:r>
            <a:endParaRPr kumimoji="1" lang="ja-JP" altLang="en-US"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endParaRPr>
          </a:p>
        </p:txBody>
      </p:sp>
      <p:pic>
        <p:nvPicPr>
          <p:cNvPr id="7" name="図 6">
            <a:extLst>
              <a:ext uri="{FF2B5EF4-FFF2-40B4-BE49-F238E27FC236}">
                <a16:creationId xmlns:a16="http://schemas.microsoft.com/office/drawing/2014/main" id="{6969B236-7DB9-4D6E-8EF4-DCEEED7200A0}"/>
              </a:ext>
            </a:extLst>
          </p:cNvPr>
          <p:cNvPicPr>
            <a:picLocks noChangeAspect="1"/>
          </p:cNvPicPr>
          <p:nvPr/>
        </p:nvPicPr>
        <p:blipFill>
          <a:blip r:embed="rId2"/>
          <a:stretch>
            <a:fillRect/>
          </a:stretch>
        </p:blipFill>
        <p:spPr>
          <a:xfrm>
            <a:off x="8208013" y="430837"/>
            <a:ext cx="3143788" cy="2998163"/>
          </a:xfrm>
          <a:prstGeom prst="rect">
            <a:avLst/>
          </a:prstGeom>
        </p:spPr>
      </p:pic>
      <p:pic>
        <p:nvPicPr>
          <p:cNvPr id="12" name="図 11">
            <a:extLst>
              <a:ext uri="{FF2B5EF4-FFF2-40B4-BE49-F238E27FC236}">
                <a16:creationId xmlns:a16="http://schemas.microsoft.com/office/drawing/2014/main" id="{56526D3B-1D9A-4865-9C00-7AFF61FFD6AF}"/>
              </a:ext>
            </a:extLst>
          </p:cNvPr>
          <p:cNvPicPr>
            <a:picLocks noChangeAspect="1"/>
          </p:cNvPicPr>
          <p:nvPr/>
        </p:nvPicPr>
        <p:blipFill>
          <a:blip r:embed="rId3"/>
          <a:stretch>
            <a:fillRect/>
          </a:stretch>
        </p:blipFill>
        <p:spPr>
          <a:xfrm>
            <a:off x="8208013" y="3429000"/>
            <a:ext cx="3143788" cy="2998163"/>
          </a:xfrm>
          <a:prstGeom prst="rect">
            <a:avLst/>
          </a:prstGeom>
        </p:spPr>
      </p:pic>
    </p:spTree>
    <p:extLst>
      <p:ext uri="{BB962C8B-B14F-4D97-AF65-F5344CB8AC3E}">
        <p14:creationId xmlns:p14="http://schemas.microsoft.com/office/powerpoint/2010/main" val="336177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1841828-90F0-41AC-8502-5A2B318803B4}"/>
              </a:ext>
            </a:extLst>
          </p:cNvPr>
          <p:cNvPicPr>
            <a:picLocks noChangeAspect="1"/>
          </p:cNvPicPr>
          <p:nvPr/>
        </p:nvPicPr>
        <p:blipFill>
          <a:blip r:embed="rId2"/>
          <a:stretch>
            <a:fillRect/>
          </a:stretch>
        </p:blipFill>
        <p:spPr>
          <a:xfrm>
            <a:off x="0" y="0"/>
            <a:ext cx="4876800" cy="3657600"/>
          </a:xfrm>
          <a:prstGeom prst="rect">
            <a:avLst/>
          </a:prstGeom>
        </p:spPr>
      </p:pic>
      <p:pic>
        <p:nvPicPr>
          <p:cNvPr id="3" name="図 2">
            <a:extLst>
              <a:ext uri="{FF2B5EF4-FFF2-40B4-BE49-F238E27FC236}">
                <a16:creationId xmlns:a16="http://schemas.microsoft.com/office/drawing/2014/main" id="{C2F81956-4316-4FF1-91C7-B9F1E8901B30}"/>
              </a:ext>
            </a:extLst>
          </p:cNvPr>
          <p:cNvPicPr>
            <a:picLocks noChangeAspect="1"/>
          </p:cNvPicPr>
          <p:nvPr/>
        </p:nvPicPr>
        <p:blipFill>
          <a:blip r:embed="rId3"/>
          <a:stretch>
            <a:fillRect/>
          </a:stretch>
        </p:blipFill>
        <p:spPr>
          <a:xfrm>
            <a:off x="310055" y="3678785"/>
            <a:ext cx="4256690" cy="3179215"/>
          </a:xfrm>
          <a:prstGeom prst="rect">
            <a:avLst/>
          </a:prstGeom>
        </p:spPr>
      </p:pic>
      <p:pic>
        <p:nvPicPr>
          <p:cNvPr id="4" name="図 3">
            <a:extLst>
              <a:ext uri="{FF2B5EF4-FFF2-40B4-BE49-F238E27FC236}">
                <a16:creationId xmlns:a16="http://schemas.microsoft.com/office/drawing/2014/main" id="{EDE2C43E-64E3-4260-BFB4-38A7B46F5E7F}"/>
              </a:ext>
            </a:extLst>
          </p:cNvPr>
          <p:cNvPicPr>
            <a:picLocks noChangeAspect="1"/>
          </p:cNvPicPr>
          <p:nvPr/>
        </p:nvPicPr>
        <p:blipFill>
          <a:blip r:embed="rId4"/>
          <a:stretch>
            <a:fillRect/>
          </a:stretch>
        </p:blipFill>
        <p:spPr>
          <a:xfrm>
            <a:off x="5496910" y="0"/>
            <a:ext cx="6474372" cy="6861287"/>
          </a:xfrm>
          <a:prstGeom prst="rect">
            <a:avLst/>
          </a:prstGeom>
        </p:spPr>
      </p:pic>
    </p:spTree>
    <p:extLst>
      <p:ext uri="{BB962C8B-B14F-4D97-AF65-F5344CB8AC3E}">
        <p14:creationId xmlns:p14="http://schemas.microsoft.com/office/powerpoint/2010/main" val="1130587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95F9BB2-A56D-4A30-AA21-37AD74F8E92A}"/>
              </a:ext>
            </a:extLst>
          </p:cNvPr>
          <p:cNvSpPr/>
          <p:nvPr/>
        </p:nvSpPr>
        <p:spPr>
          <a:xfrm>
            <a:off x="5083733" y="3651309"/>
            <a:ext cx="6744749" cy="778078"/>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4" name="正方形/長方形 3">
            <a:extLst>
              <a:ext uri="{FF2B5EF4-FFF2-40B4-BE49-F238E27FC236}">
                <a16:creationId xmlns:a16="http://schemas.microsoft.com/office/drawing/2014/main" id="{4F32E560-EA18-4F3C-98E8-55865C19E587}"/>
              </a:ext>
            </a:extLst>
          </p:cNvPr>
          <p:cNvSpPr/>
          <p:nvPr/>
        </p:nvSpPr>
        <p:spPr>
          <a:xfrm>
            <a:off x="194006" y="197985"/>
            <a:ext cx="4276267" cy="6132352"/>
          </a:xfrm>
          <a:prstGeom prst="rect">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3BB322F-2CDC-43E0-8F39-14A260A28BCB}"/>
              </a:ext>
            </a:extLst>
          </p:cNvPr>
          <p:cNvSpPr/>
          <p:nvPr/>
        </p:nvSpPr>
        <p:spPr>
          <a:xfrm>
            <a:off x="5471033" y="3685813"/>
            <a:ext cx="480131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⑥　点発光、面発光</a:t>
            </a:r>
            <a:endParaRPr kumimoji="1" lang="ja-JP" altLang="en-US"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endParaRPr>
          </a:p>
        </p:txBody>
      </p:sp>
      <p:sp>
        <p:nvSpPr>
          <p:cNvPr id="9" name="テキスト ボックス 8">
            <a:extLst>
              <a:ext uri="{FF2B5EF4-FFF2-40B4-BE49-F238E27FC236}">
                <a16:creationId xmlns:a16="http://schemas.microsoft.com/office/drawing/2014/main" id="{40545A71-E72E-48EC-8805-1AD9FDEACC99}"/>
              </a:ext>
            </a:extLst>
          </p:cNvPr>
          <p:cNvSpPr txBox="1"/>
          <p:nvPr/>
        </p:nvSpPr>
        <p:spPr>
          <a:xfrm>
            <a:off x="9234436" y="361494"/>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99DBA01-144D-4175-9365-5105919FBBCB}"/>
              </a:ext>
            </a:extLst>
          </p:cNvPr>
          <p:cNvSpPr/>
          <p:nvPr/>
        </p:nvSpPr>
        <p:spPr>
          <a:xfrm>
            <a:off x="5083733" y="5315270"/>
            <a:ext cx="6786698"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影を作るか、影を無くすか。　食卓の照明は影が出る方が食材が立体的に見え、ドレッサーの照明は影がない方が化粧をしやすい等。</a:t>
            </a:r>
            <a:endParaRPr kumimoji="0" lang="ja-JP" altLang="ja-JP" sz="11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
        <p:nvSpPr>
          <p:cNvPr id="12" name="正方形/長方形 11">
            <a:extLst>
              <a:ext uri="{FF2B5EF4-FFF2-40B4-BE49-F238E27FC236}">
                <a16:creationId xmlns:a16="http://schemas.microsoft.com/office/drawing/2014/main" id="{08A46407-2561-4852-A14B-9A60AFCA20E8}"/>
              </a:ext>
            </a:extLst>
          </p:cNvPr>
          <p:cNvSpPr/>
          <p:nvPr/>
        </p:nvSpPr>
        <p:spPr>
          <a:xfrm>
            <a:off x="9362125" y="4630723"/>
            <a:ext cx="2827090" cy="4832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ED7D31">
                  <a:lumMod val="50000"/>
                </a:srgbClr>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CEFF6B7E-8E04-4909-8CAA-66FA981649DA}"/>
              </a:ext>
            </a:extLst>
          </p:cNvPr>
          <p:cNvSpPr txBox="1"/>
          <p:nvPr/>
        </p:nvSpPr>
        <p:spPr>
          <a:xfrm>
            <a:off x="10031537" y="4650577"/>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影を操る</a:t>
            </a:r>
          </a:p>
        </p:txBody>
      </p:sp>
      <p:sp>
        <p:nvSpPr>
          <p:cNvPr id="13" name="正方形/長方形 12">
            <a:extLst>
              <a:ext uri="{FF2B5EF4-FFF2-40B4-BE49-F238E27FC236}">
                <a16:creationId xmlns:a16="http://schemas.microsoft.com/office/drawing/2014/main" id="{BE16004D-3363-47B4-9EE1-43DF201430FF}"/>
              </a:ext>
            </a:extLst>
          </p:cNvPr>
          <p:cNvSpPr/>
          <p:nvPr/>
        </p:nvSpPr>
        <p:spPr>
          <a:xfrm>
            <a:off x="8036661" y="302004"/>
            <a:ext cx="2827090" cy="2827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81043DE6-995A-41F1-A809-8E41196177BE}"/>
              </a:ext>
            </a:extLst>
          </p:cNvPr>
          <p:cNvSpPr txBox="1"/>
          <p:nvPr/>
        </p:nvSpPr>
        <p:spPr>
          <a:xfrm>
            <a:off x="8227756" y="361494"/>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BAA65685-F22D-49E0-AEC5-FAEF30ECAF77}"/>
              </a:ext>
            </a:extLst>
          </p:cNvPr>
          <p:cNvSpPr txBox="1"/>
          <p:nvPr/>
        </p:nvSpPr>
        <p:spPr>
          <a:xfrm>
            <a:off x="9047691" y="1434583"/>
            <a:ext cx="98616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6</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pic>
        <p:nvPicPr>
          <p:cNvPr id="6" name="図 5">
            <a:extLst>
              <a:ext uri="{FF2B5EF4-FFF2-40B4-BE49-F238E27FC236}">
                <a16:creationId xmlns:a16="http://schemas.microsoft.com/office/drawing/2014/main" id="{AA46AC35-D8EE-4CE1-B860-1651A858BC3F}"/>
              </a:ext>
            </a:extLst>
          </p:cNvPr>
          <p:cNvPicPr>
            <a:picLocks noChangeAspect="1"/>
          </p:cNvPicPr>
          <p:nvPr/>
        </p:nvPicPr>
        <p:blipFill>
          <a:blip r:embed="rId3"/>
          <a:stretch>
            <a:fillRect/>
          </a:stretch>
        </p:blipFill>
        <p:spPr>
          <a:xfrm>
            <a:off x="801380" y="303744"/>
            <a:ext cx="2912834" cy="2912834"/>
          </a:xfrm>
          <a:prstGeom prst="rect">
            <a:avLst/>
          </a:prstGeom>
        </p:spPr>
      </p:pic>
      <p:pic>
        <p:nvPicPr>
          <p:cNvPr id="8" name="図 7">
            <a:extLst>
              <a:ext uri="{FF2B5EF4-FFF2-40B4-BE49-F238E27FC236}">
                <a16:creationId xmlns:a16="http://schemas.microsoft.com/office/drawing/2014/main" id="{9CECB078-7723-426D-A57D-9C13CB8B03CB}"/>
              </a:ext>
            </a:extLst>
          </p:cNvPr>
          <p:cNvPicPr>
            <a:picLocks noChangeAspect="1"/>
          </p:cNvPicPr>
          <p:nvPr/>
        </p:nvPicPr>
        <p:blipFill>
          <a:blip r:embed="rId4"/>
          <a:stretch>
            <a:fillRect/>
          </a:stretch>
        </p:blipFill>
        <p:spPr>
          <a:xfrm>
            <a:off x="801379" y="3291513"/>
            <a:ext cx="2912833" cy="2912833"/>
          </a:xfrm>
          <a:prstGeom prst="rect">
            <a:avLst/>
          </a:prstGeom>
        </p:spPr>
      </p:pic>
    </p:spTree>
    <p:extLst>
      <p:ext uri="{BB962C8B-B14F-4D97-AF65-F5344CB8AC3E}">
        <p14:creationId xmlns:p14="http://schemas.microsoft.com/office/powerpoint/2010/main" val="324686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5" name="図 4" descr="台の上にある数種類の食事&#10;&#10;中程度の精度で自動的に生成された説明">
            <a:extLst>
              <a:ext uri="{FF2B5EF4-FFF2-40B4-BE49-F238E27FC236}">
                <a16:creationId xmlns:a16="http://schemas.microsoft.com/office/drawing/2014/main" id="{0FE7C94B-21A1-4F2C-A46B-C22E24FE72C4}"/>
              </a:ext>
            </a:extLst>
          </p:cNvPr>
          <p:cNvPicPr>
            <a:picLocks noChangeAspect="1"/>
          </p:cNvPicPr>
          <p:nvPr/>
        </p:nvPicPr>
        <p:blipFill rotWithShape="1">
          <a:blip r:embed="rId2"/>
          <a:srcRect l="11785" r="21459" b="2"/>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3" name="図 2" descr="グラフィカル ユーザー インターフェイス, Web サイト&#10;&#10;自動的に生成された説明">
            <a:extLst>
              <a:ext uri="{FF2B5EF4-FFF2-40B4-BE49-F238E27FC236}">
                <a16:creationId xmlns:a16="http://schemas.microsoft.com/office/drawing/2014/main" id="{61D7991F-2371-40C5-9828-68099B783C58}"/>
              </a:ext>
            </a:extLst>
          </p:cNvPr>
          <p:cNvPicPr>
            <a:picLocks noChangeAspect="1"/>
          </p:cNvPicPr>
          <p:nvPr/>
        </p:nvPicPr>
        <p:blipFill rotWithShape="1">
          <a:blip r:embed="rId3"/>
          <a:srcRect l="12079" r="12647" b="1"/>
          <a:stretch/>
        </p:blipFill>
        <p:spPr>
          <a:xfrm>
            <a:off x="641180" y="643467"/>
            <a:ext cx="5129784" cy="5571066"/>
          </a:xfrm>
          <a:prstGeom prst="rect">
            <a:avLst/>
          </a:prstGeom>
        </p:spPr>
      </p:pic>
    </p:spTree>
    <p:extLst>
      <p:ext uri="{BB962C8B-B14F-4D97-AF65-F5344CB8AC3E}">
        <p14:creationId xmlns:p14="http://schemas.microsoft.com/office/powerpoint/2010/main" val="2635299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137" name="Rectangle 136">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1026" name="Picture 2" descr="洗面 Lavatory｜住宅向け商品｜ショールーム案内｜オーデリック株式会社">
            <a:extLst>
              <a:ext uri="{FF2B5EF4-FFF2-40B4-BE49-F238E27FC236}">
                <a16:creationId xmlns:a16="http://schemas.microsoft.com/office/drawing/2014/main" id="{0A6D46E8-A439-4FAE-89BF-53A783CBC8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76" r="21822"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2" name="図 1">
            <a:extLst>
              <a:ext uri="{FF2B5EF4-FFF2-40B4-BE49-F238E27FC236}">
                <a16:creationId xmlns:a16="http://schemas.microsoft.com/office/drawing/2014/main" id="{D84BA95D-BAF6-43C8-8224-F857C7E0EAAC}"/>
              </a:ext>
            </a:extLst>
          </p:cNvPr>
          <p:cNvPicPr>
            <a:picLocks noChangeAspect="1"/>
          </p:cNvPicPr>
          <p:nvPr/>
        </p:nvPicPr>
        <p:blipFill rotWithShape="1">
          <a:blip r:embed="rId3"/>
          <a:srcRect l="4349" r="26591" b="-1"/>
          <a:stretch/>
        </p:blipFill>
        <p:spPr>
          <a:xfrm>
            <a:off x="641180" y="643467"/>
            <a:ext cx="5129784" cy="5571066"/>
          </a:xfrm>
          <a:prstGeom prst="rect">
            <a:avLst/>
          </a:prstGeom>
        </p:spPr>
      </p:pic>
    </p:spTree>
    <p:extLst>
      <p:ext uri="{BB962C8B-B14F-4D97-AF65-F5344CB8AC3E}">
        <p14:creationId xmlns:p14="http://schemas.microsoft.com/office/powerpoint/2010/main" val="109029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レビとドア&#10;&#10;中程度の精度で自動的に生成された説明">
            <a:extLst>
              <a:ext uri="{FF2B5EF4-FFF2-40B4-BE49-F238E27FC236}">
                <a16:creationId xmlns:a16="http://schemas.microsoft.com/office/drawing/2014/main" id="{50445A21-A10F-44EA-8FEC-3BC29B29F5B7}"/>
              </a:ext>
            </a:extLst>
          </p:cNvPr>
          <p:cNvPicPr>
            <a:picLocks noChangeAspect="1"/>
          </p:cNvPicPr>
          <p:nvPr/>
        </p:nvPicPr>
        <p:blipFill>
          <a:blip r:embed="rId2"/>
          <a:stretch>
            <a:fillRect/>
          </a:stretch>
        </p:blipFill>
        <p:spPr>
          <a:xfrm>
            <a:off x="2637472" y="-1"/>
            <a:ext cx="7161046" cy="6868041"/>
          </a:xfrm>
          <a:prstGeom prst="rect">
            <a:avLst/>
          </a:prstGeom>
        </p:spPr>
      </p:pic>
    </p:spTree>
    <p:extLst>
      <p:ext uri="{BB962C8B-B14F-4D97-AF65-F5344CB8AC3E}">
        <p14:creationId xmlns:p14="http://schemas.microsoft.com/office/powerpoint/2010/main" val="1765276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3A38D4C-FD20-40A5-889F-A48734684581}"/>
              </a:ext>
            </a:extLst>
          </p:cNvPr>
          <p:cNvSpPr/>
          <p:nvPr/>
        </p:nvSpPr>
        <p:spPr>
          <a:xfrm>
            <a:off x="511728" y="302004"/>
            <a:ext cx="2827090" cy="2827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95F9BB2-A56D-4A30-AA21-37AD74F8E92A}"/>
              </a:ext>
            </a:extLst>
          </p:cNvPr>
          <p:cNvSpPr/>
          <p:nvPr/>
        </p:nvSpPr>
        <p:spPr>
          <a:xfrm>
            <a:off x="511728" y="3651309"/>
            <a:ext cx="6744749" cy="7780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4F32E560-EA18-4F3C-98E8-55865C19E587}"/>
              </a:ext>
            </a:extLst>
          </p:cNvPr>
          <p:cNvSpPr/>
          <p:nvPr/>
        </p:nvSpPr>
        <p:spPr>
          <a:xfrm>
            <a:off x="7659149" y="362824"/>
            <a:ext cx="4276267" cy="6132352"/>
          </a:xfrm>
          <a:prstGeom prst="rect">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BDB64BF-7B40-4B2C-A534-3F1B5D6107E1}"/>
              </a:ext>
            </a:extLst>
          </p:cNvPr>
          <p:cNvSpPr/>
          <p:nvPr/>
        </p:nvSpPr>
        <p:spPr>
          <a:xfrm>
            <a:off x="-4195" y="4630723"/>
            <a:ext cx="4450360" cy="4832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ED7D31">
                  <a:lumMod val="50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D62610B-E4F0-4921-A468-3A87BA57C11A}"/>
              </a:ext>
            </a:extLst>
          </p:cNvPr>
          <p:cNvSpPr txBox="1"/>
          <p:nvPr/>
        </p:nvSpPr>
        <p:spPr>
          <a:xfrm>
            <a:off x="511728" y="5412725"/>
            <a:ext cx="64013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ふわっと柔らかい空間が好み？　それとも</a:t>
            </a:r>
            <a:endParaRPr kumimoji="0" lang="en-US"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キラキラのシャンデリアがお好み？</a:t>
            </a:r>
            <a:endParaRPr kumimoji="0" lang="en-US"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主役を決めてそこに焦点を合わせましょう。</a:t>
            </a:r>
            <a:endParaRPr kumimoji="0" lang="ja-JP" altLang="ja-JP" sz="11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
        <p:nvSpPr>
          <p:cNvPr id="9" name="テキスト ボックス 8">
            <a:extLst>
              <a:ext uri="{FF2B5EF4-FFF2-40B4-BE49-F238E27FC236}">
                <a16:creationId xmlns:a16="http://schemas.microsoft.com/office/drawing/2014/main" id="{40545A71-E72E-48EC-8805-1AD9FDEACC99}"/>
              </a:ext>
            </a:extLst>
          </p:cNvPr>
          <p:cNvSpPr txBox="1"/>
          <p:nvPr/>
        </p:nvSpPr>
        <p:spPr>
          <a:xfrm>
            <a:off x="702823" y="361494"/>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401464E-F8C0-48E3-888B-C052AE87F5BD}"/>
              </a:ext>
            </a:extLst>
          </p:cNvPr>
          <p:cNvSpPr txBox="1"/>
          <p:nvPr/>
        </p:nvSpPr>
        <p:spPr>
          <a:xfrm>
            <a:off x="1522758" y="1434583"/>
            <a:ext cx="92845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7</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E192389-9519-4D04-8866-C4F0C92A4366}"/>
              </a:ext>
            </a:extLst>
          </p:cNvPr>
          <p:cNvSpPr txBox="1"/>
          <p:nvPr/>
        </p:nvSpPr>
        <p:spPr>
          <a:xfrm>
            <a:off x="197141" y="4651630"/>
            <a:ext cx="3141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間接照明・意匠照明</a:t>
            </a:r>
            <a:r>
              <a:rPr kumimoji="0" lang="ja-JP" altLang="ja-JP"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　</a:t>
            </a:r>
            <a:endPar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D798A72B-723B-4BFD-A24D-5F62C5CB19DA}"/>
              </a:ext>
            </a:extLst>
          </p:cNvPr>
          <p:cNvSpPr/>
          <p:nvPr/>
        </p:nvSpPr>
        <p:spPr>
          <a:xfrm>
            <a:off x="1160378" y="3664875"/>
            <a:ext cx="531427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⑦　光を見せる、隠す</a:t>
            </a:r>
            <a:endParaRPr kumimoji="1" lang="ja-JP" altLang="en-US"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endParaRPr>
          </a:p>
        </p:txBody>
      </p:sp>
      <p:pic>
        <p:nvPicPr>
          <p:cNvPr id="12" name="図 11">
            <a:extLst>
              <a:ext uri="{FF2B5EF4-FFF2-40B4-BE49-F238E27FC236}">
                <a16:creationId xmlns:a16="http://schemas.microsoft.com/office/drawing/2014/main" id="{8C39C1DF-D386-488D-AEF8-780F85740B40}"/>
              </a:ext>
            </a:extLst>
          </p:cNvPr>
          <p:cNvPicPr>
            <a:picLocks noChangeAspect="1"/>
          </p:cNvPicPr>
          <p:nvPr/>
        </p:nvPicPr>
        <p:blipFill rotWithShape="1">
          <a:blip r:embed="rId2"/>
          <a:srcRect t="7036" r="32263"/>
          <a:stretch/>
        </p:blipFill>
        <p:spPr>
          <a:xfrm>
            <a:off x="8034927" y="460075"/>
            <a:ext cx="3524710" cy="3204800"/>
          </a:xfrm>
          <a:prstGeom prst="rect">
            <a:avLst/>
          </a:prstGeom>
        </p:spPr>
      </p:pic>
      <p:pic>
        <p:nvPicPr>
          <p:cNvPr id="13" name="図 12">
            <a:extLst>
              <a:ext uri="{FF2B5EF4-FFF2-40B4-BE49-F238E27FC236}">
                <a16:creationId xmlns:a16="http://schemas.microsoft.com/office/drawing/2014/main" id="{55303D86-D39C-4D19-8998-20ACE8B15937}"/>
              </a:ext>
            </a:extLst>
          </p:cNvPr>
          <p:cNvPicPr>
            <a:picLocks noChangeAspect="1"/>
          </p:cNvPicPr>
          <p:nvPr/>
        </p:nvPicPr>
        <p:blipFill>
          <a:blip r:embed="rId3"/>
          <a:stretch>
            <a:fillRect/>
          </a:stretch>
        </p:blipFill>
        <p:spPr>
          <a:xfrm>
            <a:off x="8462007" y="3762126"/>
            <a:ext cx="2635799" cy="2635799"/>
          </a:xfrm>
          <a:prstGeom prst="rect">
            <a:avLst/>
          </a:prstGeom>
        </p:spPr>
      </p:pic>
    </p:spTree>
    <p:extLst>
      <p:ext uri="{BB962C8B-B14F-4D97-AF65-F5344CB8AC3E}">
        <p14:creationId xmlns:p14="http://schemas.microsoft.com/office/powerpoint/2010/main" val="103325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B9A2F81-F214-413F-8FF2-D07A4D353730}"/>
              </a:ext>
            </a:extLst>
          </p:cNvPr>
          <p:cNvPicPr>
            <a:picLocks noChangeAspect="1"/>
          </p:cNvPicPr>
          <p:nvPr/>
        </p:nvPicPr>
        <p:blipFill>
          <a:blip r:embed="rId2"/>
          <a:stretch>
            <a:fillRect/>
          </a:stretch>
        </p:blipFill>
        <p:spPr>
          <a:xfrm>
            <a:off x="0" y="0"/>
            <a:ext cx="8056345" cy="3241058"/>
          </a:xfrm>
          <a:prstGeom prst="rect">
            <a:avLst/>
          </a:prstGeom>
        </p:spPr>
      </p:pic>
      <p:pic>
        <p:nvPicPr>
          <p:cNvPr id="4" name="図 3">
            <a:extLst>
              <a:ext uri="{FF2B5EF4-FFF2-40B4-BE49-F238E27FC236}">
                <a16:creationId xmlns:a16="http://schemas.microsoft.com/office/drawing/2014/main" id="{6B682214-EFAB-475A-82F6-CEE778556C2F}"/>
              </a:ext>
            </a:extLst>
          </p:cNvPr>
          <p:cNvPicPr>
            <a:picLocks noChangeAspect="1"/>
          </p:cNvPicPr>
          <p:nvPr/>
        </p:nvPicPr>
        <p:blipFill>
          <a:blip r:embed="rId3"/>
          <a:stretch>
            <a:fillRect/>
          </a:stretch>
        </p:blipFill>
        <p:spPr>
          <a:xfrm>
            <a:off x="5143370" y="3241058"/>
            <a:ext cx="6994087" cy="3616942"/>
          </a:xfrm>
          <a:prstGeom prst="rect">
            <a:avLst/>
          </a:prstGeom>
        </p:spPr>
      </p:pic>
    </p:spTree>
    <p:extLst>
      <p:ext uri="{BB962C8B-B14F-4D97-AF65-F5344CB8AC3E}">
        <p14:creationId xmlns:p14="http://schemas.microsoft.com/office/powerpoint/2010/main" val="325375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0D94560-26CE-4906-8C9F-169243A23DA0}"/>
              </a:ext>
            </a:extLst>
          </p:cNvPr>
          <p:cNvSpPr/>
          <p:nvPr/>
        </p:nvSpPr>
        <p:spPr>
          <a:xfrm>
            <a:off x="2146183" y="1696214"/>
            <a:ext cx="7899633"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5400" b="1" i="0" u="none" strike="noStrike" kern="1200" cap="none" spc="0" normalizeH="0" baseline="0" noProof="0" dirty="0">
                <a:ln>
                  <a:noFill/>
                </a:ln>
                <a:solidFill>
                  <a:srgbClr val="FF6600"/>
                </a:solidFill>
                <a:effectLst/>
                <a:uLnTx/>
                <a:uFillTx/>
                <a:latin typeface="HGS明朝E" panose="02020900000000000000" pitchFamily="18" charset="-128"/>
                <a:ea typeface="HGS明朝E" panose="02020900000000000000" pitchFamily="18" charset="-128"/>
                <a:cs typeface="+mn-cs"/>
              </a:rPr>
              <a:t>ひかりを選ぶということ</a:t>
            </a:r>
            <a:endParaRPr kumimoji="0" lang="en-US" altLang="ja-JP" sz="5400" b="1" i="0" u="none" strike="noStrike" kern="1200" cap="none" spc="0" normalizeH="0" baseline="0" noProof="0" dirty="0">
              <a:ln>
                <a:noFill/>
              </a:ln>
              <a:solidFill>
                <a:srgbClr val="FF6600"/>
              </a:solidFill>
              <a:effectLst/>
              <a:uLnTx/>
              <a:uFillTx/>
              <a:latin typeface="HGS明朝E" panose="02020900000000000000" pitchFamily="18" charset="-128"/>
              <a:ea typeface="HGS明朝E" panose="02020900000000000000" pitchFamily="18" charset="-128"/>
              <a:cs typeface="+mn-cs"/>
            </a:endParaRPr>
          </a:p>
        </p:txBody>
      </p:sp>
      <p:sp>
        <p:nvSpPr>
          <p:cNvPr id="3" name="テキスト ボックス 2">
            <a:extLst>
              <a:ext uri="{FF2B5EF4-FFF2-40B4-BE49-F238E27FC236}">
                <a16:creationId xmlns:a16="http://schemas.microsoft.com/office/drawing/2014/main" id="{6D2E016A-4766-45C4-86F6-719114569FE2}"/>
              </a:ext>
            </a:extLst>
          </p:cNvPr>
          <p:cNvSpPr txBox="1"/>
          <p:nvPr/>
        </p:nvSpPr>
        <p:spPr>
          <a:xfrm>
            <a:off x="1607419" y="4004110"/>
            <a:ext cx="9663764"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空間の価値を最大限に上げるためには、ひかりをしっかりと選定する必要があります。</a:t>
            </a:r>
            <a:endParaRPr kumimoji="0" lang="ja-JP" altLang="ja-JP" sz="18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選定を間違えるとせっかくの演出がマイナスの効果になり残念な結果を招いてしまいます。</a:t>
            </a:r>
            <a:endParaRPr kumimoji="0" lang="ja-JP" altLang="ja-JP" sz="18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Tree>
    <p:extLst>
      <p:ext uri="{BB962C8B-B14F-4D97-AF65-F5344CB8AC3E}">
        <p14:creationId xmlns:p14="http://schemas.microsoft.com/office/powerpoint/2010/main" val="390575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3327846-7D33-4181-8AF5-C3E778F66372}"/>
              </a:ext>
            </a:extLst>
          </p:cNvPr>
          <p:cNvPicPr>
            <a:picLocks noChangeAspect="1"/>
          </p:cNvPicPr>
          <p:nvPr/>
        </p:nvPicPr>
        <p:blipFill>
          <a:blip r:embed="rId2"/>
          <a:stretch>
            <a:fillRect/>
          </a:stretch>
        </p:blipFill>
        <p:spPr>
          <a:xfrm>
            <a:off x="1" y="396394"/>
            <a:ext cx="12192000" cy="6065212"/>
          </a:xfrm>
          <a:prstGeom prst="rect">
            <a:avLst/>
          </a:prstGeom>
        </p:spPr>
      </p:pic>
    </p:spTree>
    <p:extLst>
      <p:ext uri="{BB962C8B-B14F-4D97-AF65-F5344CB8AC3E}">
        <p14:creationId xmlns:p14="http://schemas.microsoft.com/office/powerpoint/2010/main" val="28429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B548776-4FB5-4ED2-B5AC-16591413A6F6}"/>
              </a:ext>
            </a:extLst>
          </p:cNvPr>
          <p:cNvSpPr>
            <a:spLocks noChangeArrowheads="1"/>
          </p:cNvSpPr>
          <p:nvPr/>
        </p:nvSpPr>
        <p:spPr bwMode="auto">
          <a:xfrm>
            <a:off x="211449" y="503617"/>
            <a:ext cx="11666128" cy="58507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2000" b="1" i="0" u="none" strike="noStrike" kern="1200" cap="none" spc="0" normalizeH="0" baseline="0" noProof="0" dirty="0">
                <a:ln>
                  <a:noFill/>
                </a:ln>
                <a:solidFill>
                  <a:srgbClr val="FF6600"/>
                </a:solidFill>
                <a:effectLst/>
                <a:uLnTx/>
                <a:uFillTx/>
                <a:latin typeface="HGP明朝B" panose="02020800000000000000" pitchFamily="18" charset="-128"/>
                <a:ea typeface="HGP明朝B" panose="02020800000000000000" pitchFamily="18" charset="-128"/>
                <a:cs typeface="+mn-cs"/>
              </a:rPr>
              <a:t>ひかりを選ぶということ</a:t>
            </a:r>
            <a:endParaRPr kumimoji="0" lang="en-US" altLang="ja-JP" sz="2000" b="1" i="0" u="none" strike="noStrike" kern="1200" cap="none" spc="0" normalizeH="0" baseline="0" noProof="0" dirty="0">
              <a:ln>
                <a:noFill/>
              </a:ln>
              <a:solidFill>
                <a:srgbClr val="FF6600"/>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2000" b="0" i="0" u="none" strike="noStrike" kern="1200" cap="none" spc="0" normalizeH="0" baseline="0" noProof="0" dirty="0">
              <a:ln>
                <a:noFill/>
              </a:ln>
              <a:solidFill>
                <a:srgbClr val="333333"/>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ja-JP" altLang="ja-JP" sz="1600" b="0" i="0" u="none" strike="noStrike" kern="1200" cap="none" spc="0" normalizeH="0" baseline="0" noProof="0" dirty="0">
                <a:ln>
                  <a:noFill/>
                </a:ln>
                <a:solidFill>
                  <a:srgbClr val="333333"/>
                </a:solidFill>
                <a:effectLst/>
                <a:uLnTx/>
                <a:uFillTx/>
                <a:latin typeface="HGP明朝B" panose="02020800000000000000" pitchFamily="18" charset="-128"/>
                <a:ea typeface="HGP明朝B" panose="02020800000000000000" pitchFamily="18" charset="-128"/>
                <a:cs typeface="+mn-cs"/>
              </a:rPr>
              <a:t>空間の価値を最大限に上げるためには、ひかりをしっかりと選定する必要があります。</a:t>
            </a:r>
            <a:endParaRPr kumimoji="0" lang="ja-JP" altLang="ja-JP" sz="16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0" fontAlgn="base" latinLnBrk="0" hangingPunct="0">
              <a:lnSpc>
                <a:spcPct val="200000"/>
              </a:lnSpc>
              <a:spcBef>
                <a:spcPct val="0"/>
              </a:spcBef>
              <a:spcAft>
                <a:spcPct val="0"/>
              </a:spcAft>
              <a:buClrTx/>
              <a:buSzTx/>
              <a:buFontTx/>
              <a:buNone/>
              <a:tabLst/>
              <a:defRPr/>
            </a:pPr>
            <a:r>
              <a:rPr kumimoji="0" lang="ja-JP" altLang="ja-JP" sz="1600" b="0" i="0" u="none" strike="noStrike" kern="1200" cap="none" spc="0" normalizeH="0" baseline="0" noProof="0" dirty="0">
                <a:ln>
                  <a:noFill/>
                </a:ln>
                <a:solidFill>
                  <a:srgbClr val="333333"/>
                </a:solidFill>
                <a:effectLst/>
                <a:uLnTx/>
                <a:uFillTx/>
                <a:latin typeface="HGP明朝B" panose="02020800000000000000" pitchFamily="18" charset="-128"/>
                <a:ea typeface="HGP明朝B" panose="02020800000000000000" pitchFamily="18" charset="-128"/>
                <a:cs typeface="+mn-cs"/>
              </a:rPr>
              <a:t>選定を間違えるとせっかくの演出がマイナスの効果になり残念な結果を招いてしまいます。</a:t>
            </a:r>
            <a:endParaRPr kumimoji="0" lang="ja-JP" altLang="ja-JP" sz="16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1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  </a:t>
            </a:r>
            <a:endParaRPr kumimoji="0" lang="en-US" altLang="ja-JP" sz="11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11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11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11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1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　</a:t>
            </a:r>
            <a:r>
              <a:rPr kumimoji="0" lang="ja-JP" altLang="ja-JP" sz="1800" b="0" i="0" u="none" strike="noStrike" kern="1200" cap="none" spc="0" normalizeH="0" baseline="0" noProof="0" dirty="0">
                <a:ln>
                  <a:noFill/>
                </a:ln>
                <a:solidFill>
                  <a:srgbClr val="333333"/>
                </a:solidFill>
                <a:effectLst/>
                <a:uLnTx/>
                <a:uFillTx/>
                <a:latin typeface="HGP明朝B" panose="02020800000000000000" pitchFamily="18" charset="-128"/>
                <a:ea typeface="HGP明朝B" panose="02020800000000000000" pitchFamily="18" charset="-128"/>
                <a:cs typeface="+mn-cs"/>
              </a:rPr>
              <a:t>せっかくニッチ用にひかりを選んだけど・・・　ひかりの向きが・・・！</a:t>
            </a:r>
            <a:endParaRPr kumimoji="0" lang="ja-JP"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こうならない為にも、灯り計画が推奨するひかりの選定は7項目。主役を引き立てるには全てを満たす様考え抜きます。</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300" b="1" i="0" u="none" strike="noStrike" kern="1200" cap="none" spc="0" normalizeH="0" baseline="0" noProof="0" dirty="0">
                <a:ln>
                  <a:noFill/>
                </a:ln>
                <a:solidFill>
                  <a:srgbClr val="FF0000"/>
                </a:solidFill>
                <a:effectLst/>
                <a:highlight>
                  <a:srgbClr val="FFFF00"/>
                </a:highlight>
                <a:uLnTx/>
                <a:uFillTx/>
                <a:latin typeface="Verdana" panose="020B0604030504040204" pitchFamily="34" charset="0"/>
                <a:ea typeface="游ゴシック" panose="020B0400000000000000" pitchFamily="50" charset="-128"/>
                <a:cs typeface="+mn-cs"/>
              </a:rPr>
              <a:t>①　素材の色を表現する　</a:t>
            </a:r>
            <a:r>
              <a:rPr kumimoji="0" lang="ja-JP" altLang="ja-JP" sz="1200" b="1"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（色温度の選定）　</a:t>
            </a: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空間の色の好みもありますが、タイル、木（もく）等のアクセントになる素材に合う色温度の選定を的確にすることで、素材本来の風合いを引き立てる事が出来ます。</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300" b="1" i="0" u="none" strike="noStrike" kern="1200" cap="none" spc="0" normalizeH="0" baseline="0" noProof="0" dirty="0">
                <a:ln>
                  <a:noFill/>
                </a:ln>
                <a:solidFill>
                  <a:srgbClr val="FF0000"/>
                </a:solidFill>
                <a:effectLst/>
                <a:highlight>
                  <a:srgbClr val="FFFF00"/>
                </a:highlight>
                <a:uLnTx/>
                <a:uFillTx/>
                <a:latin typeface="Verdana" panose="020B0604030504040204" pitchFamily="34" charset="0"/>
                <a:ea typeface="游ゴシック" panose="020B0400000000000000" pitchFamily="50" charset="-128"/>
                <a:cs typeface="+mn-cs"/>
              </a:rPr>
              <a:t>②　光の広がり方を考える　</a:t>
            </a:r>
            <a:r>
              <a:rPr kumimoji="0" lang="ja-JP" altLang="ja-JP" sz="1200" b="1"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（配光角度の選定）　</a:t>
            </a: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欲しいところだけに光を照射する。　インテリアの大きさに合ったひかりの範囲を決める感覚です。</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300" b="1" i="0" u="none" strike="noStrike" kern="1200" cap="none" spc="0" normalizeH="0" baseline="0" noProof="0" dirty="0">
                <a:ln>
                  <a:noFill/>
                </a:ln>
                <a:solidFill>
                  <a:srgbClr val="FF0000"/>
                </a:solidFill>
                <a:effectLst/>
                <a:highlight>
                  <a:srgbClr val="FFFF00"/>
                </a:highlight>
                <a:uLnTx/>
                <a:uFillTx/>
                <a:latin typeface="Verdana" panose="020B0604030504040204" pitchFamily="34" charset="0"/>
                <a:ea typeface="游ゴシック" panose="020B0400000000000000" pitchFamily="50" charset="-128"/>
                <a:cs typeface="+mn-cs"/>
              </a:rPr>
              <a:t>③　光の強さを考える　</a:t>
            </a:r>
            <a:r>
              <a:rPr kumimoji="0" lang="ja-JP" altLang="ja-JP" sz="1200" b="1"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（ワット数やルーメン数の選定）　</a:t>
            </a: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その場所に合わせた　「適度な明るさ」　を作るイメージです。</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300" b="1" i="0" u="none" strike="noStrike" kern="1200" cap="none" spc="0" normalizeH="0" baseline="0" noProof="0" dirty="0">
                <a:ln>
                  <a:noFill/>
                </a:ln>
                <a:solidFill>
                  <a:srgbClr val="FF0000"/>
                </a:solidFill>
                <a:effectLst/>
                <a:highlight>
                  <a:srgbClr val="FFFF00"/>
                </a:highlight>
                <a:uLnTx/>
                <a:uFillTx/>
                <a:latin typeface="Verdana" panose="020B0604030504040204" pitchFamily="34" charset="0"/>
                <a:ea typeface="游ゴシック" panose="020B0400000000000000" pitchFamily="50" charset="-128"/>
                <a:cs typeface="+mn-cs"/>
              </a:rPr>
              <a:t>④　光の明るさを考える　</a:t>
            </a:r>
            <a:r>
              <a:rPr kumimoji="0" lang="ja-JP" altLang="ja-JP" sz="1200" b="1"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（調光スイッチの選定）　</a:t>
            </a: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③の可変型。最近は複数回路をまとめて制御できるコントロールユニットが安価になり使いやすくなりました。</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300" b="1" i="0" u="none" strike="noStrike" kern="1200" cap="none" spc="0" normalizeH="0" baseline="0" noProof="0" dirty="0">
                <a:ln>
                  <a:noFill/>
                </a:ln>
                <a:solidFill>
                  <a:srgbClr val="FF0000"/>
                </a:solidFill>
                <a:effectLst/>
                <a:highlight>
                  <a:srgbClr val="FFFF00"/>
                </a:highlight>
                <a:uLnTx/>
                <a:uFillTx/>
                <a:latin typeface="Verdana" panose="020B0604030504040204" pitchFamily="34" charset="0"/>
                <a:ea typeface="游ゴシック" panose="020B0400000000000000" pitchFamily="50" charset="-128"/>
                <a:cs typeface="+mn-cs"/>
              </a:rPr>
              <a:t>⑤　眩しさ（グレア）を減らす　</a:t>
            </a:r>
            <a:r>
              <a:rPr kumimoji="0" lang="ja-JP" altLang="ja-JP" sz="1200" b="1"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（器具の選定）　</a:t>
            </a: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上品な光は眩しさがありません。眩しさは不快指数を上げてしまいます。</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300" b="1" i="0" u="none" strike="noStrike" kern="1200" cap="none" spc="0" normalizeH="0" baseline="0" noProof="0" dirty="0">
                <a:ln>
                  <a:noFill/>
                </a:ln>
                <a:solidFill>
                  <a:srgbClr val="FF0000"/>
                </a:solidFill>
                <a:effectLst/>
                <a:highlight>
                  <a:srgbClr val="FFFF00"/>
                </a:highlight>
                <a:uLnTx/>
                <a:uFillTx/>
                <a:latin typeface="Verdana" panose="020B0604030504040204" pitchFamily="34" charset="0"/>
                <a:ea typeface="游ゴシック" panose="020B0400000000000000" pitchFamily="50" charset="-128"/>
                <a:cs typeface="+mn-cs"/>
              </a:rPr>
              <a:t>⑥　点発光、面発光　</a:t>
            </a:r>
            <a:r>
              <a:rPr kumimoji="0" lang="ja-JP" altLang="ja-JP" sz="1300" b="1"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50" charset="-128"/>
                <a:cs typeface="+mn-cs"/>
              </a:rPr>
              <a:t>(器具の選定）　</a:t>
            </a: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影を作るか、影を無くすか。　食卓の照明は影が出る方が食材が立体的に見え、ドレッサーの照明は影がない方が化粧をしやすい等。</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ja-JP" altLang="ja-JP" sz="1300" b="1" i="0" u="none" strike="noStrike" kern="1200" cap="none" spc="0" normalizeH="0" baseline="0" noProof="0" dirty="0">
                <a:ln>
                  <a:noFill/>
                </a:ln>
                <a:solidFill>
                  <a:srgbClr val="FF0000"/>
                </a:solidFill>
                <a:effectLst/>
                <a:highlight>
                  <a:srgbClr val="FFFF00"/>
                </a:highlight>
                <a:uLnTx/>
                <a:uFillTx/>
                <a:latin typeface="Verdana" panose="020B0604030504040204" pitchFamily="34" charset="0"/>
                <a:ea typeface="游ゴシック" panose="020B0400000000000000" pitchFamily="50" charset="-128"/>
                <a:cs typeface="+mn-cs"/>
              </a:rPr>
              <a:t>⑦　光を見せる、隠す　</a:t>
            </a:r>
            <a:r>
              <a:rPr kumimoji="0" lang="ja-JP" altLang="ja-JP" sz="1300" b="1" i="0" u="none" strike="noStrike" kern="1200" cap="none" spc="0" normalizeH="0" baseline="0" noProof="0" dirty="0">
                <a:ln>
                  <a:noFill/>
                </a:ln>
                <a:solidFill>
                  <a:prstClr val="black"/>
                </a:solidFill>
                <a:effectLst/>
                <a:uLnTx/>
                <a:uFillTx/>
                <a:latin typeface="Verdana" panose="020B0604030504040204" pitchFamily="34" charset="0"/>
                <a:ea typeface="游ゴシック" panose="020B0400000000000000" pitchFamily="50" charset="-128"/>
                <a:cs typeface="+mn-cs"/>
              </a:rPr>
              <a:t>（間接照明）　</a:t>
            </a:r>
            <a:r>
              <a:rPr kumimoji="0" lang="ja-JP" altLang="ja-JP" sz="1200" b="0" i="0" u="none" strike="noStrike" kern="1200" cap="none" spc="0" normalizeH="0" baseline="0" noProof="0" dirty="0">
                <a:ln>
                  <a:noFill/>
                </a:ln>
                <a:solidFill>
                  <a:srgbClr val="333333"/>
                </a:solidFill>
                <a:effectLst/>
                <a:uLnTx/>
                <a:uFillTx/>
                <a:latin typeface="Verdana" panose="020B0604030504040204" pitchFamily="34" charset="0"/>
                <a:ea typeface="游ゴシック" panose="020B0400000000000000" pitchFamily="50" charset="-128"/>
                <a:cs typeface="+mn-cs"/>
              </a:rPr>
              <a:t>おっ！こんなところに照明が・・・は「NG」で、間接照明は光源が見えてはいけません。心地よい空間は光源が見えない工夫が施されています。</a:t>
            </a:r>
            <a:endParaRPr kumimoji="0" lang="ja-JP"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pic>
        <p:nvPicPr>
          <p:cNvPr id="1028" name="Picture 4" descr="ニッチ・・・飾り棚のいろいろ | スタッフブログ | 高気密高断熱と蓄熱 ...">
            <a:extLst>
              <a:ext uri="{FF2B5EF4-FFF2-40B4-BE49-F238E27FC236}">
                <a16:creationId xmlns:a16="http://schemas.microsoft.com/office/drawing/2014/main" id="{AAC4B0DE-3020-4D12-B9F5-39A0604AE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345" y="0"/>
            <a:ext cx="4108656" cy="3089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65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3A38D4C-FD20-40A5-889F-A48734684581}"/>
              </a:ext>
            </a:extLst>
          </p:cNvPr>
          <p:cNvSpPr/>
          <p:nvPr/>
        </p:nvSpPr>
        <p:spPr>
          <a:xfrm>
            <a:off x="511728" y="302004"/>
            <a:ext cx="2827090" cy="2827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95F9BB2-A56D-4A30-AA21-37AD74F8E92A}"/>
              </a:ext>
            </a:extLst>
          </p:cNvPr>
          <p:cNvSpPr/>
          <p:nvPr/>
        </p:nvSpPr>
        <p:spPr>
          <a:xfrm>
            <a:off x="511728" y="3651309"/>
            <a:ext cx="6744749" cy="7780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4F32E560-EA18-4F3C-98E8-55865C19E587}"/>
              </a:ext>
            </a:extLst>
          </p:cNvPr>
          <p:cNvSpPr/>
          <p:nvPr/>
        </p:nvSpPr>
        <p:spPr>
          <a:xfrm>
            <a:off x="7659149" y="362824"/>
            <a:ext cx="4276267" cy="6132352"/>
          </a:xfrm>
          <a:prstGeom prst="rect">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BDB64BF-7B40-4B2C-A534-3F1B5D6107E1}"/>
              </a:ext>
            </a:extLst>
          </p:cNvPr>
          <p:cNvSpPr/>
          <p:nvPr/>
        </p:nvSpPr>
        <p:spPr>
          <a:xfrm>
            <a:off x="-4195" y="4630723"/>
            <a:ext cx="2100414" cy="4832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ED7D31">
                  <a:lumMod val="50000"/>
                </a:srgbClr>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3BB322F-2CDC-43E0-8F39-14A260A28BCB}"/>
              </a:ext>
            </a:extLst>
          </p:cNvPr>
          <p:cNvSpPr/>
          <p:nvPr/>
        </p:nvSpPr>
        <p:spPr>
          <a:xfrm>
            <a:off x="916280" y="3651309"/>
            <a:ext cx="634019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4000" b="0" i="0" u="none" strike="noStrike" kern="1200" cap="none" spc="0" normalizeH="0" baseline="0" noProof="0" dirty="0">
                <a:ln>
                  <a:noFill/>
                </a:ln>
                <a:solidFill>
                  <a:srgbClr val="ED7D31">
                    <a:lumMod val="50000"/>
                  </a:srgbClr>
                </a:solidFill>
                <a:effectLst/>
                <a:uLnTx/>
                <a:uFillTx/>
                <a:latin typeface="HGS明朝E" panose="02020900000000000000" pitchFamily="18" charset="-128"/>
                <a:ea typeface="HGS明朝E" panose="02020900000000000000" pitchFamily="18" charset="-128"/>
                <a:cs typeface="+mn-cs"/>
              </a:rPr>
              <a:t>①　素材の色を表現する　</a:t>
            </a:r>
            <a:endParaRPr kumimoji="1" lang="ja-JP" altLang="en-US" sz="4000" b="0" i="0" u="none" strike="noStrike" kern="1200" cap="none" spc="0" normalizeH="0" baseline="0" noProof="0" dirty="0">
              <a:ln>
                <a:noFill/>
              </a:ln>
              <a:solidFill>
                <a:srgbClr val="ED7D31">
                  <a:lumMod val="50000"/>
                </a:srgbClr>
              </a:solidFill>
              <a:effectLst/>
              <a:uLnTx/>
              <a:uFillTx/>
              <a:latin typeface="HGS明朝E" panose="02020900000000000000" pitchFamily="18" charset="-128"/>
              <a:ea typeface="HGS明朝E" panose="02020900000000000000" pitchFamily="18" charset="-128"/>
              <a:cs typeface="+mn-cs"/>
            </a:endParaRPr>
          </a:p>
        </p:txBody>
      </p:sp>
      <p:sp>
        <p:nvSpPr>
          <p:cNvPr id="8" name="テキスト ボックス 7">
            <a:extLst>
              <a:ext uri="{FF2B5EF4-FFF2-40B4-BE49-F238E27FC236}">
                <a16:creationId xmlns:a16="http://schemas.microsoft.com/office/drawing/2014/main" id="{FD62610B-E4F0-4921-A468-3A87BA57C11A}"/>
              </a:ext>
            </a:extLst>
          </p:cNvPr>
          <p:cNvSpPr txBox="1"/>
          <p:nvPr/>
        </p:nvSpPr>
        <p:spPr>
          <a:xfrm>
            <a:off x="511728" y="5472577"/>
            <a:ext cx="64013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空間の色の好みもありますが、タイル、木（もく）等のアクセントになる素材に合う色温度の選定を的確にすることで、素材本来の風合いを引き立てる事が出来ます。</a:t>
            </a:r>
            <a:endParaRPr kumimoji="1" lang="ja-JP" altLang="en-US" sz="18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
        <p:nvSpPr>
          <p:cNvPr id="9" name="テキスト ボックス 8">
            <a:extLst>
              <a:ext uri="{FF2B5EF4-FFF2-40B4-BE49-F238E27FC236}">
                <a16:creationId xmlns:a16="http://schemas.microsoft.com/office/drawing/2014/main" id="{40545A71-E72E-48EC-8805-1AD9FDEACC99}"/>
              </a:ext>
            </a:extLst>
          </p:cNvPr>
          <p:cNvSpPr txBox="1"/>
          <p:nvPr/>
        </p:nvSpPr>
        <p:spPr>
          <a:xfrm>
            <a:off x="702823" y="361494"/>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401464E-F8C0-48E3-888B-C052AE87F5BD}"/>
              </a:ext>
            </a:extLst>
          </p:cNvPr>
          <p:cNvSpPr txBox="1"/>
          <p:nvPr/>
        </p:nvSpPr>
        <p:spPr>
          <a:xfrm>
            <a:off x="1522758" y="1434583"/>
            <a:ext cx="80502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1</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E192389-9519-4D04-8866-C4F0C92A4366}"/>
              </a:ext>
            </a:extLst>
          </p:cNvPr>
          <p:cNvSpPr txBox="1"/>
          <p:nvPr/>
        </p:nvSpPr>
        <p:spPr>
          <a:xfrm>
            <a:off x="27160" y="466224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色温度の選定　</a:t>
            </a:r>
            <a:endPar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5F5CEA48-A629-493B-9D6A-7BBE6D0D08ED}"/>
              </a:ext>
            </a:extLst>
          </p:cNvPr>
          <p:cNvPicPr>
            <a:picLocks noChangeAspect="1"/>
          </p:cNvPicPr>
          <p:nvPr/>
        </p:nvPicPr>
        <p:blipFill rotWithShape="1">
          <a:blip r:embed="rId2"/>
          <a:srcRect r="50000" b="36302"/>
          <a:stretch/>
        </p:blipFill>
        <p:spPr>
          <a:xfrm>
            <a:off x="7764380" y="476203"/>
            <a:ext cx="2317832" cy="2952797"/>
          </a:xfrm>
          <a:prstGeom prst="rect">
            <a:avLst/>
          </a:prstGeom>
        </p:spPr>
      </p:pic>
      <p:pic>
        <p:nvPicPr>
          <p:cNvPr id="13" name="図 12">
            <a:extLst>
              <a:ext uri="{FF2B5EF4-FFF2-40B4-BE49-F238E27FC236}">
                <a16:creationId xmlns:a16="http://schemas.microsoft.com/office/drawing/2014/main" id="{D9021ADF-CB05-4FF4-94AD-237B02C5839B}"/>
              </a:ext>
            </a:extLst>
          </p:cNvPr>
          <p:cNvPicPr>
            <a:picLocks noChangeAspect="1"/>
          </p:cNvPicPr>
          <p:nvPr/>
        </p:nvPicPr>
        <p:blipFill rotWithShape="1">
          <a:blip r:embed="rId3"/>
          <a:srcRect l="47348" r="21540" b="15426"/>
          <a:stretch/>
        </p:blipFill>
        <p:spPr>
          <a:xfrm>
            <a:off x="10187443" y="473729"/>
            <a:ext cx="1630931" cy="2952798"/>
          </a:xfrm>
          <a:prstGeom prst="rect">
            <a:avLst/>
          </a:prstGeom>
        </p:spPr>
      </p:pic>
      <p:pic>
        <p:nvPicPr>
          <p:cNvPr id="14" name="図 13">
            <a:extLst>
              <a:ext uri="{FF2B5EF4-FFF2-40B4-BE49-F238E27FC236}">
                <a16:creationId xmlns:a16="http://schemas.microsoft.com/office/drawing/2014/main" id="{80538811-53DD-432F-912B-4456F6ABBCEB}"/>
              </a:ext>
            </a:extLst>
          </p:cNvPr>
          <p:cNvPicPr>
            <a:picLocks noChangeAspect="1"/>
          </p:cNvPicPr>
          <p:nvPr/>
        </p:nvPicPr>
        <p:blipFill>
          <a:blip r:embed="rId4"/>
          <a:stretch>
            <a:fillRect/>
          </a:stretch>
        </p:blipFill>
        <p:spPr>
          <a:xfrm>
            <a:off x="7764380" y="4031481"/>
            <a:ext cx="4057156" cy="2094016"/>
          </a:xfrm>
          <a:prstGeom prst="rect">
            <a:avLst/>
          </a:prstGeom>
        </p:spPr>
      </p:pic>
      <p:pic>
        <p:nvPicPr>
          <p:cNvPr id="2052" name="Picture 4" descr="玉川窯業HP モザイクタイル 割りタイル 軽量レンガタイル 補修タイル メモリアルタイル DIYタイル">
            <a:extLst>
              <a:ext uri="{FF2B5EF4-FFF2-40B4-BE49-F238E27FC236}">
                <a16:creationId xmlns:a16="http://schemas.microsoft.com/office/drawing/2014/main" id="{08605660-2E8A-43AF-80F3-5B9F468C3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1743" y="6197036"/>
            <a:ext cx="1186631" cy="182107"/>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142742A8-2B5A-42EF-8ADA-0D523FE898F0}"/>
              </a:ext>
            </a:extLst>
          </p:cNvPr>
          <p:cNvSpPr/>
          <p:nvPr/>
        </p:nvSpPr>
        <p:spPr>
          <a:xfrm>
            <a:off x="10325099" y="3446133"/>
            <a:ext cx="161031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1" i="0" u="none" strike="noStrike" kern="1200" cap="none" spc="0" normalizeH="0" baseline="0" noProof="0" dirty="0">
                <a:ln>
                  <a:noFill/>
                </a:ln>
                <a:solidFill>
                  <a:srgbClr val="000000"/>
                </a:solidFill>
                <a:effectLst/>
                <a:uLnTx/>
                <a:uFillTx/>
                <a:latin typeface="Noto Sans JP"/>
                <a:ea typeface="新細明體" panose="02020500000000000000" pitchFamily="18" charset="-120"/>
                <a:cs typeface="+mn-cs"/>
              </a:rPr>
              <a:t>金長特殊製紙株式会社</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3345B68-882D-49BB-9B04-000C6BE83404}"/>
              </a:ext>
            </a:extLst>
          </p:cNvPr>
          <p:cNvSpPr/>
          <p:nvPr/>
        </p:nvSpPr>
        <p:spPr>
          <a:xfrm>
            <a:off x="8983633" y="3446133"/>
            <a:ext cx="119982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Noto Sans JP"/>
                <a:ea typeface="游ゴシック" panose="020B0400000000000000" pitchFamily="50" charset="-128"/>
                <a:cs typeface="+mn-cs"/>
              </a:rPr>
              <a:t>柏木工</a:t>
            </a:r>
            <a:r>
              <a:rPr kumimoji="1" lang="zh-TW" altLang="en-US" sz="1100" b="1" i="0" u="none" strike="noStrike" kern="1200" cap="none" spc="0" normalizeH="0" baseline="0" noProof="0" dirty="0">
                <a:ln>
                  <a:noFill/>
                </a:ln>
                <a:solidFill>
                  <a:srgbClr val="000000"/>
                </a:solidFill>
                <a:effectLst/>
                <a:uLnTx/>
                <a:uFillTx/>
                <a:latin typeface="Noto Sans JP"/>
                <a:ea typeface="新細明體" panose="02020500000000000000" pitchFamily="18" charset="-120"/>
                <a:cs typeface="+mn-cs"/>
              </a:rPr>
              <a:t>株式会社</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6398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3A38D4C-FD20-40A5-889F-A48734684581}"/>
              </a:ext>
            </a:extLst>
          </p:cNvPr>
          <p:cNvSpPr/>
          <p:nvPr/>
        </p:nvSpPr>
        <p:spPr>
          <a:xfrm>
            <a:off x="492092" y="3651309"/>
            <a:ext cx="2827090" cy="2827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95F9BB2-A56D-4A30-AA21-37AD74F8E92A}"/>
              </a:ext>
            </a:extLst>
          </p:cNvPr>
          <p:cNvSpPr/>
          <p:nvPr/>
        </p:nvSpPr>
        <p:spPr>
          <a:xfrm>
            <a:off x="5083733" y="3651309"/>
            <a:ext cx="6744749" cy="778078"/>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sp>
        <p:nvSpPr>
          <p:cNvPr id="4" name="正方形/長方形 3">
            <a:extLst>
              <a:ext uri="{FF2B5EF4-FFF2-40B4-BE49-F238E27FC236}">
                <a16:creationId xmlns:a16="http://schemas.microsoft.com/office/drawing/2014/main" id="{4F32E560-EA18-4F3C-98E8-55865C19E587}"/>
              </a:ext>
            </a:extLst>
          </p:cNvPr>
          <p:cNvSpPr/>
          <p:nvPr/>
        </p:nvSpPr>
        <p:spPr>
          <a:xfrm>
            <a:off x="492091" y="197985"/>
            <a:ext cx="11149303" cy="3007331"/>
          </a:xfrm>
          <a:prstGeom prst="rect">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3BB322F-2CDC-43E0-8F39-14A260A28BCB}"/>
              </a:ext>
            </a:extLst>
          </p:cNvPr>
          <p:cNvSpPr/>
          <p:nvPr/>
        </p:nvSpPr>
        <p:spPr>
          <a:xfrm>
            <a:off x="5488285" y="3651309"/>
            <a:ext cx="685315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②　光の広がり方を考える　</a:t>
            </a:r>
            <a:endParaRPr kumimoji="1" lang="ja-JP" altLang="en-US"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endParaRPr>
          </a:p>
        </p:txBody>
      </p:sp>
      <p:sp>
        <p:nvSpPr>
          <p:cNvPr id="9" name="テキスト ボックス 8">
            <a:extLst>
              <a:ext uri="{FF2B5EF4-FFF2-40B4-BE49-F238E27FC236}">
                <a16:creationId xmlns:a16="http://schemas.microsoft.com/office/drawing/2014/main" id="{40545A71-E72E-48EC-8805-1AD9FDEACC99}"/>
              </a:ext>
            </a:extLst>
          </p:cNvPr>
          <p:cNvSpPr txBox="1"/>
          <p:nvPr/>
        </p:nvSpPr>
        <p:spPr>
          <a:xfrm>
            <a:off x="683187" y="3710799"/>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401464E-F8C0-48E3-888B-C052AE87F5BD}"/>
              </a:ext>
            </a:extLst>
          </p:cNvPr>
          <p:cNvSpPr txBox="1"/>
          <p:nvPr/>
        </p:nvSpPr>
        <p:spPr>
          <a:xfrm>
            <a:off x="1503122" y="4783888"/>
            <a:ext cx="93968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2</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99DBA01-144D-4175-9365-5105919FBBCB}"/>
              </a:ext>
            </a:extLst>
          </p:cNvPr>
          <p:cNvSpPr/>
          <p:nvPr/>
        </p:nvSpPr>
        <p:spPr>
          <a:xfrm>
            <a:off x="5408106" y="5583447"/>
            <a:ext cx="6589887"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欲しいところだけに光を照射する。　</a:t>
            </a:r>
            <a:endParaRPr kumimoji="0" lang="en-US"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インテリアの大きさに合ったひかりの範囲を決める感覚です。</a:t>
            </a:r>
            <a:endParaRPr kumimoji="0" lang="ja-JP" altLang="ja-JP" sz="11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
        <p:nvSpPr>
          <p:cNvPr id="12" name="正方形/長方形 11">
            <a:extLst>
              <a:ext uri="{FF2B5EF4-FFF2-40B4-BE49-F238E27FC236}">
                <a16:creationId xmlns:a16="http://schemas.microsoft.com/office/drawing/2014/main" id="{08A46407-2561-4852-A14B-9A60AFCA20E8}"/>
              </a:ext>
            </a:extLst>
          </p:cNvPr>
          <p:cNvSpPr/>
          <p:nvPr/>
        </p:nvSpPr>
        <p:spPr>
          <a:xfrm>
            <a:off x="9713343" y="4630723"/>
            <a:ext cx="2475872" cy="4832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ED7D31">
                  <a:lumMod val="50000"/>
                </a:srgbClr>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CEFF6B7E-8E04-4909-8CAA-66FA981649DA}"/>
              </a:ext>
            </a:extLst>
          </p:cNvPr>
          <p:cNvSpPr txBox="1"/>
          <p:nvPr/>
        </p:nvSpPr>
        <p:spPr>
          <a:xfrm>
            <a:off x="9824501" y="4650577"/>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配光角度の選定</a:t>
            </a:r>
            <a:endParaRPr kumimoji="1" lang="ja-JP" altLang="en-US"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endParaRPr>
          </a:p>
        </p:txBody>
      </p:sp>
      <p:pic>
        <p:nvPicPr>
          <p:cNvPr id="15" name="図 14">
            <a:extLst>
              <a:ext uri="{FF2B5EF4-FFF2-40B4-BE49-F238E27FC236}">
                <a16:creationId xmlns:a16="http://schemas.microsoft.com/office/drawing/2014/main" id="{00F7F814-F0EC-4F6C-B77A-3BF17163DD8B}"/>
              </a:ext>
            </a:extLst>
          </p:cNvPr>
          <p:cNvPicPr>
            <a:picLocks noChangeAspect="1"/>
          </p:cNvPicPr>
          <p:nvPr/>
        </p:nvPicPr>
        <p:blipFill>
          <a:blip r:embed="rId2"/>
          <a:stretch>
            <a:fillRect/>
          </a:stretch>
        </p:blipFill>
        <p:spPr>
          <a:xfrm>
            <a:off x="1386825" y="395726"/>
            <a:ext cx="9267825" cy="2609850"/>
          </a:xfrm>
          <a:prstGeom prst="rect">
            <a:avLst/>
          </a:prstGeom>
        </p:spPr>
      </p:pic>
    </p:spTree>
    <p:extLst>
      <p:ext uri="{BB962C8B-B14F-4D97-AF65-F5344CB8AC3E}">
        <p14:creationId xmlns:p14="http://schemas.microsoft.com/office/powerpoint/2010/main" val="225330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1A591059-D8C3-4D52-8208-BA5AF1449158}"/>
              </a:ext>
            </a:extLst>
          </p:cNvPr>
          <p:cNvPicPr>
            <a:picLocks noChangeAspect="1"/>
          </p:cNvPicPr>
          <p:nvPr/>
        </p:nvPicPr>
        <p:blipFill>
          <a:blip r:embed="rId2"/>
          <a:stretch>
            <a:fillRect/>
          </a:stretch>
        </p:blipFill>
        <p:spPr>
          <a:xfrm>
            <a:off x="0" y="0"/>
            <a:ext cx="3343275" cy="6819900"/>
          </a:xfrm>
          <a:prstGeom prst="rect">
            <a:avLst/>
          </a:prstGeom>
        </p:spPr>
      </p:pic>
      <p:pic>
        <p:nvPicPr>
          <p:cNvPr id="5" name="図 4" descr="ダイアグラム, 設計図&#10;&#10;自動的に生成された説明">
            <a:extLst>
              <a:ext uri="{FF2B5EF4-FFF2-40B4-BE49-F238E27FC236}">
                <a16:creationId xmlns:a16="http://schemas.microsoft.com/office/drawing/2014/main" id="{827D4EC6-B98E-4C2D-B6D7-15C43747417C}"/>
              </a:ext>
            </a:extLst>
          </p:cNvPr>
          <p:cNvPicPr>
            <a:picLocks noChangeAspect="1"/>
          </p:cNvPicPr>
          <p:nvPr/>
        </p:nvPicPr>
        <p:blipFill>
          <a:blip r:embed="rId3"/>
          <a:stretch>
            <a:fillRect/>
          </a:stretch>
        </p:blipFill>
        <p:spPr>
          <a:xfrm>
            <a:off x="3306545" y="0"/>
            <a:ext cx="2922340" cy="6858000"/>
          </a:xfrm>
          <a:prstGeom prst="rect">
            <a:avLst/>
          </a:prstGeom>
        </p:spPr>
      </p:pic>
      <p:pic>
        <p:nvPicPr>
          <p:cNvPr id="7" name="図 6" descr="テキスト&#10;&#10;中程度の精度で自動的に生成された説明">
            <a:extLst>
              <a:ext uri="{FF2B5EF4-FFF2-40B4-BE49-F238E27FC236}">
                <a16:creationId xmlns:a16="http://schemas.microsoft.com/office/drawing/2014/main" id="{912FE079-80C1-4EA2-89C7-379B6E19E217}"/>
              </a:ext>
            </a:extLst>
          </p:cNvPr>
          <p:cNvPicPr>
            <a:picLocks noChangeAspect="1"/>
          </p:cNvPicPr>
          <p:nvPr/>
        </p:nvPicPr>
        <p:blipFill>
          <a:blip r:embed="rId4"/>
          <a:stretch>
            <a:fillRect/>
          </a:stretch>
        </p:blipFill>
        <p:spPr>
          <a:xfrm>
            <a:off x="6353877" y="0"/>
            <a:ext cx="3276600" cy="6505575"/>
          </a:xfrm>
          <a:prstGeom prst="rect">
            <a:avLst/>
          </a:prstGeom>
        </p:spPr>
      </p:pic>
      <p:pic>
        <p:nvPicPr>
          <p:cNvPr id="9" name="図 8" descr="グラフ&#10;&#10;中程度の精度で自動的に生成された説明">
            <a:extLst>
              <a:ext uri="{FF2B5EF4-FFF2-40B4-BE49-F238E27FC236}">
                <a16:creationId xmlns:a16="http://schemas.microsoft.com/office/drawing/2014/main" id="{96C6B2A0-AF02-40D1-92C4-3CB7BC3252ED}"/>
              </a:ext>
            </a:extLst>
          </p:cNvPr>
          <p:cNvPicPr>
            <a:picLocks noChangeAspect="1"/>
          </p:cNvPicPr>
          <p:nvPr/>
        </p:nvPicPr>
        <p:blipFill>
          <a:blip r:embed="rId5"/>
          <a:stretch>
            <a:fillRect/>
          </a:stretch>
        </p:blipFill>
        <p:spPr>
          <a:xfrm>
            <a:off x="9755469" y="191002"/>
            <a:ext cx="2352675" cy="4743450"/>
          </a:xfrm>
          <a:prstGeom prst="rect">
            <a:avLst/>
          </a:prstGeom>
        </p:spPr>
      </p:pic>
    </p:spTree>
    <p:extLst>
      <p:ext uri="{BB962C8B-B14F-4D97-AF65-F5344CB8AC3E}">
        <p14:creationId xmlns:p14="http://schemas.microsoft.com/office/powerpoint/2010/main" val="130491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4" name="図 3" descr="鏡のある部屋&#10;&#10;中程度の精度で自動的に生成された説明">
            <a:extLst>
              <a:ext uri="{FF2B5EF4-FFF2-40B4-BE49-F238E27FC236}">
                <a16:creationId xmlns:a16="http://schemas.microsoft.com/office/drawing/2014/main" id="{4453B4F8-75EE-4DA2-928C-0B5A1F408A67}"/>
              </a:ext>
            </a:extLst>
          </p:cNvPr>
          <p:cNvPicPr>
            <a:picLocks noChangeAspect="1"/>
          </p:cNvPicPr>
          <p:nvPr/>
        </p:nvPicPr>
        <p:blipFill rotWithShape="1">
          <a:blip r:embed="rId2"/>
          <a:srcRect l="1108" r="21254" b="-3"/>
          <a:stretch/>
        </p:blipFill>
        <p:spPr>
          <a:xfrm>
            <a:off x="192528" y="171716"/>
            <a:ext cx="3793268" cy="6514565"/>
          </a:xfrm>
          <a:prstGeom prst="rect">
            <a:avLst/>
          </a:prstGeom>
        </p:spPr>
      </p:pic>
      <p:pic>
        <p:nvPicPr>
          <p:cNvPr id="3" name="図 2" descr="鏡に映っている&#10;&#10;低い精度で自動的に生成された説明">
            <a:extLst>
              <a:ext uri="{FF2B5EF4-FFF2-40B4-BE49-F238E27FC236}">
                <a16:creationId xmlns:a16="http://schemas.microsoft.com/office/drawing/2014/main" id="{5BFE25A8-5A3B-4100-91A2-23E19C76CBCD}"/>
              </a:ext>
            </a:extLst>
          </p:cNvPr>
          <p:cNvPicPr>
            <a:picLocks noChangeAspect="1"/>
          </p:cNvPicPr>
          <p:nvPr/>
        </p:nvPicPr>
        <p:blipFill rotWithShape="1">
          <a:blip r:embed="rId3"/>
          <a:srcRect t="1448" r="1" b="2699"/>
          <a:stretch/>
        </p:blipFill>
        <p:spPr>
          <a:xfrm>
            <a:off x="4184538" y="171716"/>
            <a:ext cx="3822924" cy="6514565"/>
          </a:xfrm>
          <a:prstGeom prst="rect">
            <a:avLst/>
          </a:prstGeom>
        </p:spPr>
      </p:pic>
      <p:pic>
        <p:nvPicPr>
          <p:cNvPr id="2" name="図 1" descr="ドアが開いている画面&#10;&#10;低い精度で自動的に生成された説明">
            <a:extLst>
              <a:ext uri="{FF2B5EF4-FFF2-40B4-BE49-F238E27FC236}">
                <a16:creationId xmlns:a16="http://schemas.microsoft.com/office/drawing/2014/main" id="{CC09E2D1-C36F-46D1-B494-72A3C6B131F7}"/>
              </a:ext>
            </a:extLst>
          </p:cNvPr>
          <p:cNvPicPr>
            <a:picLocks noChangeAspect="1"/>
          </p:cNvPicPr>
          <p:nvPr/>
        </p:nvPicPr>
        <p:blipFill rotWithShape="1">
          <a:blip r:embed="rId4"/>
          <a:srcRect l="9950" r="24525" b="-3"/>
          <a:stretch/>
        </p:blipFill>
        <p:spPr>
          <a:xfrm>
            <a:off x="8188032" y="171716"/>
            <a:ext cx="3799007" cy="6514565"/>
          </a:xfrm>
          <a:prstGeom prst="rect">
            <a:avLst/>
          </a:prstGeom>
        </p:spPr>
      </p:pic>
      <p:cxnSp>
        <p:nvCxnSpPr>
          <p:cNvPr id="6" name="直線コネクタ 5">
            <a:extLst>
              <a:ext uri="{FF2B5EF4-FFF2-40B4-BE49-F238E27FC236}">
                <a16:creationId xmlns:a16="http://schemas.microsoft.com/office/drawing/2014/main" id="{261A71A1-4251-46A3-B4BC-CC21100A1245}"/>
              </a:ext>
            </a:extLst>
          </p:cNvPr>
          <p:cNvCxnSpPr>
            <a:cxnSpLocks/>
          </p:cNvCxnSpPr>
          <p:nvPr/>
        </p:nvCxnSpPr>
        <p:spPr>
          <a:xfrm flipH="1">
            <a:off x="5299361" y="1809549"/>
            <a:ext cx="639426" cy="329260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D7B3F2A-AA77-4F16-89E7-F39F5883572E}"/>
              </a:ext>
            </a:extLst>
          </p:cNvPr>
          <p:cNvCxnSpPr>
            <a:cxnSpLocks/>
          </p:cNvCxnSpPr>
          <p:nvPr/>
        </p:nvCxnSpPr>
        <p:spPr>
          <a:xfrm>
            <a:off x="6015789" y="1809549"/>
            <a:ext cx="798897" cy="329260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CA291D9F-A421-4F38-9A43-AE2BC67A82BB}"/>
              </a:ext>
            </a:extLst>
          </p:cNvPr>
          <p:cNvSpPr/>
          <p:nvPr/>
        </p:nvSpPr>
        <p:spPr>
          <a:xfrm>
            <a:off x="5222359" y="5062885"/>
            <a:ext cx="1669329" cy="23986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235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3A38D4C-FD20-40A5-889F-A48734684581}"/>
              </a:ext>
            </a:extLst>
          </p:cNvPr>
          <p:cNvSpPr/>
          <p:nvPr/>
        </p:nvSpPr>
        <p:spPr>
          <a:xfrm>
            <a:off x="511728" y="302004"/>
            <a:ext cx="2827090" cy="28270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95F9BB2-A56D-4A30-AA21-37AD74F8E92A}"/>
              </a:ext>
            </a:extLst>
          </p:cNvPr>
          <p:cNvSpPr/>
          <p:nvPr/>
        </p:nvSpPr>
        <p:spPr>
          <a:xfrm>
            <a:off x="511728" y="3651309"/>
            <a:ext cx="6744749" cy="7780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4F32E560-EA18-4F3C-98E8-55865C19E587}"/>
              </a:ext>
            </a:extLst>
          </p:cNvPr>
          <p:cNvSpPr/>
          <p:nvPr/>
        </p:nvSpPr>
        <p:spPr>
          <a:xfrm>
            <a:off x="7659149" y="362824"/>
            <a:ext cx="4276267" cy="6132352"/>
          </a:xfrm>
          <a:prstGeom prst="rect">
            <a:avLst/>
          </a:prstGeom>
          <a:solidFill>
            <a:schemeClr val="bg1"/>
          </a:solidFill>
          <a:ln w="7620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BDB64BF-7B40-4B2C-A534-3F1B5D6107E1}"/>
              </a:ext>
            </a:extLst>
          </p:cNvPr>
          <p:cNvSpPr/>
          <p:nvPr/>
        </p:nvSpPr>
        <p:spPr>
          <a:xfrm>
            <a:off x="-4195" y="4630723"/>
            <a:ext cx="4450360" cy="48321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ED7D31">
                  <a:lumMod val="50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D62610B-E4F0-4921-A468-3A87BA57C11A}"/>
              </a:ext>
            </a:extLst>
          </p:cNvPr>
          <p:cNvSpPr txBox="1"/>
          <p:nvPr/>
        </p:nvSpPr>
        <p:spPr>
          <a:xfrm>
            <a:off x="511728" y="5689724"/>
            <a:ext cx="64013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1800" b="0" i="0" u="none" strike="noStrike" kern="1200" cap="none" spc="0" normalizeH="0" baseline="0" noProof="0" dirty="0">
                <a:ln>
                  <a:noFill/>
                </a:ln>
                <a:solidFill>
                  <a:srgbClr val="333333"/>
                </a:solidFill>
                <a:effectLst/>
                <a:uLnTx/>
                <a:uFillTx/>
                <a:latin typeface="HGS明朝E" panose="02020900000000000000" pitchFamily="18" charset="-128"/>
                <a:ea typeface="HGS明朝E" panose="02020900000000000000" pitchFamily="18" charset="-128"/>
                <a:cs typeface="+mn-cs"/>
              </a:rPr>
              <a:t>その場所に合わせた　「適度な明るさ」　を作るイメージ</a:t>
            </a:r>
            <a:endParaRPr kumimoji="0" lang="ja-JP" altLang="ja-JP" sz="1100" b="0" i="0" u="none" strike="noStrike" kern="1200" cap="none" spc="0" normalizeH="0" baseline="0" noProof="0" dirty="0">
              <a:ln>
                <a:noFill/>
              </a:ln>
              <a:solidFill>
                <a:prstClr val="black"/>
              </a:solidFill>
              <a:effectLst/>
              <a:uLnTx/>
              <a:uFillTx/>
              <a:latin typeface="HGS明朝E" panose="02020900000000000000" pitchFamily="18" charset="-128"/>
              <a:ea typeface="HGS明朝E" panose="02020900000000000000" pitchFamily="18" charset="-128"/>
              <a:cs typeface="+mn-cs"/>
            </a:endParaRPr>
          </a:p>
        </p:txBody>
      </p:sp>
      <p:sp>
        <p:nvSpPr>
          <p:cNvPr id="9" name="テキスト ボックス 8">
            <a:extLst>
              <a:ext uri="{FF2B5EF4-FFF2-40B4-BE49-F238E27FC236}">
                <a16:creationId xmlns:a16="http://schemas.microsoft.com/office/drawing/2014/main" id="{40545A71-E72E-48EC-8805-1AD9FDEACC99}"/>
              </a:ext>
            </a:extLst>
          </p:cNvPr>
          <p:cNvSpPr txBox="1"/>
          <p:nvPr/>
        </p:nvSpPr>
        <p:spPr>
          <a:xfrm>
            <a:off x="702823" y="361494"/>
            <a:ext cx="244490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P</a:t>
            </a:r>
            <a:r>
              <a:rPr kumimoji="1" lang="en-US" altLang="ja-JP"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oint</a:t>
            </a:r>
            <a:endParaRPr kumimoji="1" lang="ja-JP" altLang="en-US" sz="60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401464E-F8C0-48E3-888B-C052AE87F5BD}"/>
              </a:ext>
            </a:extLst>
          </p:cNvPr>
          <p:cNvSpPr txBox="1"/>
          <p:nvPr/>
        </p:nvSpPr>
        <p:spPr>
          <a:xfrm>
            <a:off x="1522758" y="1434583"/>
            <a:ext cx="92685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rPr>
              <a:t>3</a:t>
            </a:r>
            <a:endParaRPr kumimoji="1" lang="ja-JP" altLang="en-US" sz="9600" b="0" i="0" u="none" strike="noStrike" kern="1200" cap="none" spc="0" normalizeH="0" baseline="0" noProof="0" dirty="0">
              <a:ln>
                <a:noFill/>
              </a:ln>
              <a:solidFill>
                <a:prstClr val="white"/>
              </a:solidFill>
              <a:effectLst/>
              <a:uLnTx/>
              <a:uFillTx/>
              <a:latin typeface="Sitka Small" panose="02000505000000020004" pitchFamily="2" charset="0"/>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E192389-9519-4D04-8866-C4F0C92A4366}"/>
              </a:ext>
            </a:extLst>
          </p:cNvPr>
          <p:cNvSpPr txBox="1"/>
          <p:nvPr/>
        </p:nvSpPr>
        <p:spPr>
          <a:xfrm>
            <a:off x="113789" y="4643241"/>
            <a:ext cx="45951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2400" b="0" i="0" u="none" strike="noStrike" kern="1200" cap="none" spc="0" normalizeH="0" baseline="0" noProof="0" dirty="0">
                <a:ln>
                  <a:noFill/>
                </a:ln>
                <a:solidFill>
                  <a:prstClr val="white"/>
                </a:solidFill>
                <a:effectLst/>
                <a:uLnTx/>
                <a:uFillTx/>
                <a:latin typeface="HGS明朝E" panose="02020900000000000000" pitchFamily="18" charset="-128"/>
                <a:ea typeface="HGS明朝E" panose="02020900000000000000" pitchFamily="18" charset="-128"/>
                <a:cs typeface="+mn-cs"/>
              </a:rPr>
              <a:t>ワット数やルーメン数の選定　</a:t>
            </a:r>
            <a:endParaRPr kumimoji="1" lang="ja-JP" altLang="en-US" sz="2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D798A72B-723B-4BFD-A24D-5F62C5CB19DA}"/>
              </a:ext>
            </a:extLst>
          </p:cNvPr>
          <p:cNvSpPr/>
          <p:nvPr/>
        </p:nvSpPr>
        <p:spPr>
          <a:xfrm>
            <a:off x="833023" y="3674500"/>
            <a:ext cx="665438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③　光の強さ</a:t>
            </a:r>
            <a:r>
              <a:rPr kumimoji="0" lang="en-US"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a:t>
            </a:r>
            <a:r>
              <a:rPr kumimoji="0" lang="ja-JP" altLang="en-US"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量</a:t>
            </a:r>
            <a:r>
              <a:rPr kumimoji="0" lang="en-US"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a:t>
            </a:r>
            <a:r>
              <a:rPr kumimoji="0" lang="ja-JP" altLang="ja-JP"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rPr>
              <a:t>を考える　</a:t>
            </a:r>
            <a:endParaRPr kumimoji="1" lang="ja-JP" altLang="en-US" sz="4000" b="0" i="0" u="none" strike="noStrike" kern="1200" cap="none" spc="0" normalizeH="0" baseline="0" noProof="0" dirty="0">
              <a:ln>
                <a:noFill/>
              </a:ln>
              <a:solidFill>
                <a:srgbClr val="C55A11"/>
              </a:solidFill>
              <a:effectLst/>
              <a:uLnTx/>
              <a:uFillTx/>
              <a:latin typeface="HGS明朝E" panose="02020900000000000000" pitchFamily="18" charset="-128"/>
              <a:ea typeface="HGS明朝E" panose="02020900000000000000" pitchFamily="18" charset="-128"/>
              <a:cs typeface="+mn-cs"/>
            </a:endParaRPr>
          </a:p>
        </p:txBody>
      </p:sp>
      <p:pic>
        <p:nvPicPr>
          <p:cNvPr id="15" name="図 14">
            <a:extLst>
              <a:ext uri="{FF2B5EF4-FFF2-40B4-BE49-F238E27FC236}">
                <a16:creationId xmlns:a16="http://schemas.microsoft.com/office/drawing/2014/main" id="{0093C8B0-F805-4046-ACF4-546AC1C604B2}"/>
              </a:ext>
            </a:extLst>
          </p:cNvPr>
          <p:cNvPicPr>
            <a:picLocks noChangeAspect="1"/>
          </p:cNvPicPr>
          <p:nvPr/>
        </p:nvPicPr>
        <p:blipFill>
          <a:blip r:embed="rId2"/>
          <a:stretch>
            <a:fillRect/>
          </a:stretch>
        </p:blipFill>
        <p:spPr>
          <a:xfrm>
            <a:off x="7741674" y="451976"/>
            <a:ext cx="1566577" cy="1356068"/>
          </a:xfrm>
          <a:prstGeom prst="rect">
            <a:avLst/>
          </a:prstGeom>
        </p:spPr>
      </p:pic>
      <p:sp>
        <p:nvSpPr>
          <p:cNvPr id="16" name="テキスト ボックス 15">
            <a:extLst>
              <a:ext uri="{FF2B5EF4-FFF2-40B4-BE49-F238E27FC236}">
                <a16:creationId xmlns:a16="http://schemas.microsoft.com/office/drawing/2014/main" id="{1BD1ECAA-A8B2-42B0-A790-E0F6B9A8EB6B}"/>
              </a:ext>
            </a:extLst>
          </p:cNvPr>
          <p:cNvSpPr txBox="1"/>
          <p:nvPr/>
        </p:nvSpPr>
        <p:spPr>
          <a:xfrm>
            <a:off x="8812416" y="1462579"/>
            <a:ext cx="28039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0000"/>
                </a:solidFill>
                <a:effectLst/>
                <a:uLnTx/>
                <a:uFillTx/>
                <a:latin typeface="HGS明朝E" panose="02020900000000000000" pitchFamily="18" charset="-128"/>
                <a:ea typeface="HGS明朝E" panose="02020900000000000000" pitchFamily="18" charset="-128"/>
                <a:cs typeface="+mn-cs"/>
              </a:rPr>
              <a:t>100,000</a:t>
            </a:r>
            <a:r>
              <a:rPr kumimoji="1" lang="ja-JP" altLang="en-US" sz="3200" b="0" i="0" u="none" strike="noStrike" kern="1200" cap="none" spc="0" normalizeH="0" baseline="0" noProof="0" dirty="0">
                <a:ln>
                  <a:noFill/>
                </a:ln>
                <a:solidFill>
                  <a:srgbClr val="FF0000"/>
                </a:solidFill>
                <a:effectLst/>
                <a:uLnTx/>
                <a:uFillTx/>
                <a:latin typeface="HGS明朝E" panose="02020900000000000000" pitchFamily="18" charset="-128"/>
                <a:ea typeface="HGS明朝E" panose="02020900000000000000" pitchFamily="18" charset="-128"/>
                <a:cs typeface="+mn-cs"/>
              </a:rPr>
              <a:t>ルクス</a:t>
            </a:r>
          </a:p>
        </p:txBody>
      </p:sp>
      <p:pic>
        <p:nvPicPr>
          <p:cNvPr id="18" name="図 17">
            <a:extLst>
              <a:ext uri="{FF2B5EF4-FFF2-40B4-BE49-F238E27FC236}">
                <a16:creationId xmlns:a16="http://schemas.microsoft.com/office/drawing/2014/main" id="{2213021C-5B54-4034-A8AE-EDC7A25A59AF}"/>
              </a:ext>
            </a:extLst>
          </p:cNvPr>
          <p:cNvPicPr>
            <a:picLocks noChangeAspect="1"/>
          </p:cNvPicPr>
          <p:nvPr/>
        </p:nvPicPr>
        <p:blipFill>
          <a:blip r:embed="rId3"/>
          <a:stretch>
            <a:fillRect/>
          </a:stretch>
        </p:blipFill>
        <p:spPr>
          <a:xfrm>
            <a:off x="8019536" y="2169383"/>
            <a:ext cx="2194866" cy="1463244"/>
          </a:xfrm>
          <a:prstGeom prst="rect">
            <a:avLst/>
          </a:prstGeom>
        </p:spPr>
      </p:pic>
      <p:sp>
        <p:nvSpPr>
          <p:cNvPr id="20" name="テキスト ボックス 19">
            <a:extLst>
              <a:ext uri="{FF2B5EF4-FFF2-40B4-BE49-F238E27FC236}">
                <a16:creationId xmlns:a16="http://schemas.microsoft.com/office/drawing/2014/main" id="{10CAEA04-6B9B-448D-841F-278870AFA34F}"/>
              </a:ext>
            </a:extLst>
          </p:cNvPr>
          <p:cNvSpPr txBox="1"/>
          <p:nvPr/>
        </p:nvSpPr>
        <p:spPr>
          <a:xfrm>
            <a:off x="9986658" y="5848444"/>
            <a:ext cx="18421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0000"/>
                </a:solidFill>
                <a:effectLst/>
                <a:uLnTx/>
                <a:uFillTx/>
                <a:latin typeface="HGS明朝E" panose="02020900000000000000" pitchFamily="18" charset="-128"/>
                <a:ea typeface="HGS明朝E" panose="02020900000000000000" pitchFamily="18" charset="-128"/>
                <a:cs typeface="+mn-cs"/>
              </a:rPr>
              <a:t>50</a:t>
            </a:r>
            <a:r>
              <a:rPr kumimoji="1" lang="ja-JP" altLang="en-US" sz="3200" b="0" i="0" u="none" strike="noStrike" kern="1200" cap="none" spc="0" normalizeH="0" baseline="0" noProof="0" dirty="0">
                <a:ln>
                  <a:noFill/>
                </a:ln>
                <a:solidFill>
                  <a:srgbClr val="FF0000"/>
                </a:solidFill>
                <a:effectLst/>
                <a:uLnTx/>
                <a:uFillTx/>
                <a:latin typeface="HGS明朝E" panose="02020900000000000000" pitchFamily="18" charset="-128"/>
                <a:ea typeface="HGS明朝E" panose="02020900000000000000" pitchFamily="18" charset="-128"/>
                <a:cs typeface="+mn-cs"/>
              </a:rPr>
              <a:t>ルクス</a:t>
            </a:r>
          </a:p>
        </p:txBody>
      </p:sp>
      <p:sp>
        <p:nvSpPr>
          <p:cNvPr id="21" name="テキスト ボックス 20">
            <a:extLst>
              <a:ext uri="{FF2B5EF4-FFF2-40B4-BE49-F238E27FC236}">
                <a16:creationId xmlns:a16="http://schemas.microsoft.com/office/drawing/2014/main" id="{1869EADE-F3CC-4400-A697-9EA27C7AFCAF}"/>
              </a:ext>
            </a:extLst>
          </p:cNvPr>
          <p:cNvSpPr txBox="1"/>
          <p:nvPr/>
        </p:nvSpPr>
        <p:spPr>
          <a:xfrm>
            <a:off x="9797282" y="3616440"/>
            <a:ext cx="20553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F0000"/>
                </a:solidFill>
                <a:effectLst/>
                <a:uLnTx/>
                <a:uFillTx/>
                <a:latin typeface="HGS明朝E" panose="02020900000000000000" pitchFamily="18" charset="-128"/>
                <a:ea typeface="HGS明朝E" panose="02020900000000000000" pitchFamily="18" charset="-128"/>
                <a:cs typeface="+mn-cs"/>
              </a:rPr>
              <a:t>300</a:t>
            </a:r>
            <a:r>
              <a:rPr kumimoji="1" lang="ja-JP" altLang="en-US" sz="3200" b="0" i="0" u="none" strike="noStrike" kern="1200" cap="none" spc="0" normalizeH="0" baseline="0" noProof="0" dirty="0">
                <a:ln>
                  <a:noFill/>
                </a:ln>
                <a:solidFill>
                  <a:srgbClr val="FF0000"/>
                </a:solidFill>
                <a:effectLst/>
                <a:uLnTx/>
                <a:uFillTx/>
                <a:latin typeface="HGS明朝E" panose="02020900000000000000" pitchFamily="18" charset="-128"/>
                <a:ea typeface="HGS明朝E" panose="02020900000000000000" pitchFamily="18" charset="-128"/>
                <a:cs typeface="+mn-cs"/>
              </a:rPr>
              <a:t>ルクス</a:t>
            </a:r>
          </a:p>
        </p:txBody>
      </p:sp>
      <p:pic>
        <p:nvPicPr>
          <p:cNvPr id="19" name="図 18">
            <a:extLst>
              <a:ext uri="{FF2B5EF4-FFF2-40B4-BE49-F238E27FC236}">
                <a16:creationId xmlns:a16="http://schemas.microsoft.com/office/drawing/2014/main" id="{EB551B63-DB59-4E0A-B652-6849D587E1A9}"/>
              </a:ext>
            </a:extLst>
          </p:cNvPr>
          <p:cNvPicPr>
            <a:picLocks noChangeAspect="1"/>
          </p:cNvPicPr>
          <p:nvPr/>
        </p:nvPicPr>
        <p:blipFill>
          <a:blip r:embed="rId4"/>
          <a:stretch>
            <a:fillRect/>
          </a:stretch>
        </p:blipFill>
        <p:spPr>
          <a:xfrm>
            <a:off x="8082827" y="4279358"/>
            <a:ext cx="2194866" cy="1569086"/>
          </a:xfrm>
          <a:prstGeom prst="rect">
            <a:avLst/>
          </a:prstGeom>
        </p:spPr>
      </p:pic>
    </p:spTree>
    <p:extLst>
      <p:ext uri="{BB962C8B-B14F-4D97-AF65-F5344CB8AC3E}">
        <p14:creationId xmlns:p14="http://schemas.microsoft.com/office/powerpoint/2010/main" val="17314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C7EE244-1AA5-4E05-AE12-2ADE3AAEEC8F}"/>
              </a:ext>
            </a:extLst>
          </p:cNvPr>
          <p:cNvPicPr>
            <a:picLocks noChangeAspect="1"/>
          </p:cNvPicPr>
          <p:nvPr/>
        </p:nvPicPr>
        <p:blipFill>
          <a:blip r:embed="rId2"/>
          <a:stretch>
            <a:fillRect/>
          </a:stretch>
        </p:blipFill>
        <p:spPr>
          <a:xfrm>
            <a:off x="0" y="0"/>
            <a:ext cx="3333750" cy="2676525"/>
          </a:xfrm>
          <a:prstGeom prst="rect">
            <a:avLst/>
          </a:prstGeom>
        </p:spPr>
      </p:pic>
      <p:pic>
        <p:nvPicPr>
          <p:cNvPr id="3" name="図 2">
            <a:extLst>
              <a:ext uri="{FF2B5EF4-FFF2-40B4-BE49-F238E27FC236}">
                <a16:creationId xmlns:a16="http://schemas.microsoft.com/office/drawing/2014/main" id="{2EF733B2-8EB1-4C31-8EA6-FC637D10FFFA}"/>
              </a:ext>
            </a:extLst>
          </p:cNvPr>
          <p:cNvPicPr>
            <a:picLocks noChangeAspect="1"/>
          </p:cNvPicPr>
          <p:nvPr/>
        </p:nvPicPr>
        <p:blipFill>
          <a:blip r:embed="rId3"/>
          <a:stretch>
            <a:fillRect/>
          </a:stretch>
        </p:blipFill>
        <p:spPr>
          <a:xfrm>
            <a:off x="3333750" y="35799"/>
            <a:ext cx="8946125" cy="6332483"/>
          </a:xfrm>
          <a:prstGeom prst="rect">
            <a:avLst/>
          </a:prstGeom>
        </p:spPr>
      </p:pic>
    </p:spTree>
    <p:extLst>
      <p:ext uri="{BB962C8B-B14F-4D97-AF65-F5344CB8AC3E}">
        <p14:creationId xmlns:p14="http://schemas.microsoft.com/office/powerpoint/2010/main" val="194376606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752</Words>
  <Application>Microsoft Office PowerPoint</Application>
  <PresentationFormat>ワイド画面</PresentationFormat>
  <Paragraphs>72</Paragraphs>
  <Slides>20</Slides>
  <Notes>2</Notes>
  <HiddenSlides>0</HiddenSlides>
  <MMClips>1</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20</vt:i4>
      </vt:variant>
    </vt:vector>
  </HeadingPairs>
  <TitlesOfParts>
    <vt:vector size="31" baseType="lpstr">
      <vt:lpstr>HGP明朝B</vt:lpstr>
      <vt:lpstr>HGS明朝E</vt:lpstr>
      <vt:lpstr>Noto Sans JP</vt:lpstr>
      <vt:lpstr>游ゴシック</vt:lpstr>
      <vt:lpstr>游ゴシック Light</vt:lpstr>
      <vt:lpstr>Arial</vt:lpstr>
      <vt:lpstr>Sitka Small</vt:lpstr>
      <vt:lpstr>Univers</vt:lpstr>
      <vt:lpstr>Verdana</vt:lpstr>
      <vt:lpstr>Office テーマ</vt:lpstr>
      <vt:lpstr>GradientVTI</vt:lpstr>
      <vt:lpstr>器具を選ぶ　7つのポイント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器具を選ぶ　7つのポイント</dc:title>
  <dc:creator>三原慎一</dc:creator>
  <cp:lastModifiedBy>三原慎一</cp:lastModifiedBy>
  <cp:revision>1</cp:revision>
  <dcterms:created xsi:type="dcterms:W3CDTF">2021-09-05T22:27:46Z</dcterms:created>
  <dcterms:modified xsi:type="dcterms:W3CDTF">2021-09-05T22:28:25Z</dcterms:modified>
</cp:coreProperties>
</file>